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3" r:id="rId2"/>
    <p:sldId id="425" r:id="rId3"/>
    <p:sldId id="427" r:id="rId4"/>
    <p:sldId id="432" r:id="rId5"/>
    <p:sldId id="433" r:id="rId6"/>
    <p:sldId id="434" r:id="rId7"/>
    <p:sldId id="443" r:id="rId8"/>
    <p:sldId id="435" r:id="rId9"/>
    <p:sldId id="437" r:id="rId10"/>
    <p:sldId id="445" r:id="rId11"/>
    <p:sldId id="446" r:id="rId12"/>
    <p:sldId id="447" r:id="rId13"/>
    <p:sldId id="448" r:id="rId14"/>
    <p:sldId id="456" r:id="rId15"/>
    <p:sldId id="455" r:id="rId16"/>
    <p:sldId id="335" r:id="rId17"/>
    <p:sldId id="457" r:id="rId18"/>
    <p:sldId id="458" r:id="rId19"/>
    <p:sldId id="459" r:id="rId20"/>
    <p:sldId id="436" r:id="rId21"/>
    <p:sldId id="444" r:id="rId22"/>
    <p:sldId id="449" r:id="rId23"/>
    <p:sldId id="45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866B-226A-4A9E-87BF-6BD297CD4FA0}" type="datetimeFigureOut">
              <a:rPr lang="en-US" smtClean="0"/>
              <a:pPr/>
              <a:t>05/07/2016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56DFA-B3CD-446F-8080-B9439C68D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C1992-5193-4C3E-813E-E024CCF5EDAB}" type="slidenum">
              <a:rPr lang="fr-FR"/>
              <a:pPr/>
              <a:t>1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 present</a:t>
                </a:r>
                <a:r>
                  <a:rPr lang="en-US" baseline="0" dirty="0" smtClean="0"/>
                  <a:t> here the high-level idea behind our solution for VPE based on the Euclidean division of polynomials.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We recall that for any polynomial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𝐵</m:t>
                    </m:r>
                    <m:r>
                      <a:rPr lang="en-US" b="0" i="1" baseline="0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 smtClean="0"/>
                  <a:t>, there exists a unique pair of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to be of small degree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 and the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constitutes</a:t>
                </a:r>
                <a:r>
                  <a:rPr lang="en-US" baseline="0" dirty="0" smtClean="0"/>
                  <a:t> the only elements the user has to store.</a:t>
                </a:r>
              </a:p>
              <a:p>
                <a:r>
                  <a:rPr lang="en-US" baseline="0" dirty="0" smtClean="0"/>
                  <a:t>On the other hand, polynomials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𝐴</m:t>
                    </m:r>
                    <m:r>
                      <a:rPr lang="en-US" b="0" i="1" baseline="0" smtClean="0">
                        <a:latin typeface="Cambria Math"/>
                      </a:rPr>
                      <m:t>,</m:t>
                    </m:r>
                    <m:r>
                      <a:rPr lang="en-US" b="0" i="1" baseline="0" smtClean="0">
                        <a:latin typeface="Cambria Math"/>
                      </a:rPr>
                      <m:t>𝑄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are sent</a:t>
                </a:r>
                <a:r>
                  <a:rPr lang="en-US" baseline="0" dirty="0" smtClean="0"/>
                  <a:t> to the cloud.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When a user requests the cloud to compute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𝐴</m:t>
                    </m:r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input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 cloud actually</a:t>
                </a:r>
                <a:r>
                  <a:rPr lang="en-US" baseline="0" dirty="0" smtClean="0"/>
                  <a:t> computes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𝑦</m:t>
                    </m:r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r>
                      <a:rPr lang="en-US" b="0" i="1" baseline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the</a:t>
                </a:r>
                <a:r>
                  <a:rPr lang="en-US" baseline="0" dirty="0" smtClean="0"/>
                  <a:t> 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0" smtClean="0">
                        <a:latin typeface="Cambria Math"/>
                      </a:rPr>
                      <m:t>Π</m:t>
                    </m:r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r>
                      <a:rPr lang="en-US" b="0" i="1" baseline="0" smtClean="0">
                        <a:latin typeface="Cambria Math"/>
                      </a:rPr>
                      <m:t>𝑄</m:t>
                    </m:r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verification only consists</a:t>
                </a:r>
                <a:r>
                  <a:rPr lang="en-US" baseline="0" dirty="0" smtClean="0"/>
                  <a:t> in checking whether the equation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𝑦</m:t>
                    </m:r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/>
                      </a:rPr>
                      <m:t>Π</m:t>
                    </m:r>
                    <m:r>
                      <a:rPr lang="en-US" b="0" i="1" baseline="0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baseline="0" smtClean="0">
                        <a:latin typeface="Cambria Math"/>
                      </a:rPr>
                      <m:t>+</m:t>
                    </m:r>
                    <m:r>
                      <a:rPr lang="en-US" b="0" i="1" baseline="0" smtClean="0">
                        <a:latin typeface="Cambria Math"/>
                      </a:rPr>
                      <m:t>𝑅</m:t>
                    </m:r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𝑥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holds.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Now to render this simple solution viable in the context of cloud computing,</a:t>
                </a:r>
                <a:r>
                  <a:rPr lang="en-US" baseline="0" dirty="0" smtClean="0"/>
                  <a:t> we elaborate a bit more the idea.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First, the soundness of our construction relies on the secrecy of polynomials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 But since these are small-degree polynomials, their</a:t>
                </a:r>
                <a:r>
                  <a:rPr lang="en-US" baseline="0" dirty="0" smtClean="0"/>
                  <a:t> secrecy can be easily comprised with the knowledge of polynomial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. To avoid this</a:t>
                </a:r>
                <a:r>
                  <a:rPr lang="en-US" baseline="0" dirty="0" smtClean="0"/>
                  <a:t> issue, the user encodes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in the exponent</a:t>
                </a:r>
                <a:r>
                  <a:rPr lang="en-US" baseline="0" dirty="0" smtClean="0"/>
                  <a:t> in a dedicated group.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Now, to empower third-party users to request computations, our solution also encodes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in the exponent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Besides, our proposal leverages bilinear pairings to let verifiers assess the correctness of the cloud results.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Finally, our construction is efficient for the user since polynomials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baseline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are small degree and the underlying cost of the verification</a:t>
                </a:r>
                <a:r>
                  <a:rPr lang="en-US" baseline="0" dirty="0" smtClean="0"/>
                  <a:t> is independent from the degree of the outsourced polynomial.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present</a:t>
                </a:r>
                <a:r>
                  <a:rPr lang="en-US" baseline="0" dirty="0" smtClean="0"/>
                  <a:t> here the high-level idea behind our solution for VPE based on the Euclidean division of polynomials.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We recall that for any polynomial </a:t>
                </a:r>
                <a:r>
                  <a:rPr lang="en-US" b="0" i="0" baseline="0" smtClean="0">
                    <a:latin typeface="Cambria Math"/>
                  </a:rPr>
                  <a:t>𝐴</a:t>
                </a:r>
                <a:r>
                  <a:rPr lang="en-US" dirty="0" smtClean="0"/>
                  <a:t> and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𝐵≠0</a:t>
                </a:r>
                <a:r>
                  <a:rPr lang="en-US" dirty="0" smtClean="0"/>
                  <a:t>, there exists a unique pair of polynomial </a:t>
                </a:r>
                <a:r>
                  <a:rPr lang="en-US" b="0" i="0" smtClean="0">
                    <a:latin typeface="Cambria Math"/>
                  </a:rPr>
                  <a:t>(𝑄,𝑅)</a:t>
                </a:r>
                <a:r>
                  <a:rPr lang="en-US" dirty="0" smtClean="0"/>
                  <a:t> such that </a:t>
                </a:r>
                <a:r>
                  <a:rPr lang="en-US" b="0" i="0" smtClean="0">
                    <a:latin typeface="Cambria Math"/>
                  </a:rPr>
                  <a:t>𝐴=𝑄𝐵+𝑅</a:t>
                </a:r>
                <a:r>
                  <a:rPr lang="en-US" dirty="0" smtClean="0"/>
                  <a:t> and </a:t>
                </a:r>
                <a:r>
                  <a:rPr lang="en-US" b="0" i="0" smtClean="0">
                    <a:latin typeface="Cambria Math"/>
                  </a:rPr>
                  <a:t>deg⁡(𝑅)&lt;deg⁡(𝐵)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require </a:t>
                </a:r>
                <a:r>
                  <a:rPr lang="en-US" b="0" i="0" smtClean="0">
                    <a:latin typeface="Cambria Math"/>
                  </a:rPr>
                  <a:t>𝐵</a:t>
                </a:r>
                <a:r>
                  <a:rPr lang="en-US" dirty="0" smtClean="0"/>
                  <a:t> to be of small degree (</a:t>
                </a:r>
                <a:r>
                  <a:rPr lang="en-US" b="0" i="0" smtClean="0">
                    <a:latin typeface="Cambria Math"/>
                  </a:rPr>
                  <a:t>deg⁡(𝐵)=2</a:t>
                </a:r>
                <a:r>
                  <a:rPr lang="en-US" dirty="0" smtClean="0"/>
                  <a:t>) and the pair </a:t>
                </a:r>
                <a:r>
                  <a:rPr lang="en-US" b="0" i="0" smtClean="0">
                    <a:latin typeface="Cambria Math"/>
                  </a:rPr>
                  <a:t>(𝐵,𝑅)</a:t>
                </a:r>
                <a:r>
                  <a:rPr lang="en-US" dirty="0" smtClean="0"/>
                  <a:t> constitutes</a:t>
                </a:r>
                <a:r>
                  <a:rPr lang="en-US" baseline="0" dirty="0" smtClean="0"/>
                  <a:t> the only elements the user has to store.</a:t>
                </a:r>
              </a:p>
              <a:p>
                <a:r>
                  <a:rPr lang="en-US" baseline="0" dirty="0" smtClean="0"/>
                  <a:t>On the other hand, polynomials </a:t>
                </a:r>
                <a:r>
                  <a:rPr lang="en-US" b="0" i="0" baseline="0" smtClean="0">
                    <a:latin typeface="Cambria Math"/>
                  </a:rPr>
                  <a:t>(𝐴,𝑄)</a:t>
                </a:r>
                <a:r>
                  <a:rPr lang="en-US" dirty="0" smtClean="0"/>
                  <a:t> are sent</a:t>
                </a:r>
                <a:r>
                  <a:rPr lang="en-US" baseline="0" dirty="0" smtClean="0"/>
                  <a:t> to the cloud.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When a user requests the cloud to compute </a:t>
                </a:r>
                <a:r>
                  <a:rPr lang="en-US" b="0" i="0" baseline="0" smtClean="0">
                    <a:latin typeface="Cambria Math"/>
                  </a:rPr>
                  <a:t>𝐴(𝑥)</a:t>
                </a:r>
                <a:r>
                  <a:rPr lang="en-US" dirty="0" smtClean="0"/>
                  <a:t> for some input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𝑥</a:t>
                </a:r>
                <a:r>
                  <a:rPr lang="en-US" dirty="0" smtClean="0"/>
                  <a:t>, the cloud actually</a:t>
                </a:r>
                <a:r>
                  <a:rPr lang="en-US" baseline="0" dirty="0" smtClean="0"/>
                  <a:t> computes </a:t>
                </a:r>
                <a:r>
                  <a:rPr lang="en-US" b="0" i="0" baseline="0" smtClean="0">
                    <a:latin typeface="Cambria Math"/>
                  </a:rPr>
                  <a:t>𝑦=𝐴(𝑥)</a:t>
                </a:r>
                <a:r>
                  <a:rPr lang="en-US" dirty="0" smtClean="0"/>
                  <a:t> and the</a:t>
                </a:r>
                <a:r>
                  <a:rPr lang="en-US" baseline="0" dirty="0" smtClean="0"/>
                  <a:t> proof </a:t>
                </a:r>
                <a:r>
                  <a:rPr lang="en-US" b="0" i="0" baseline="0" smtClean="0">
                    <a:latin typeface="Cambria Math"/>
                  </a:rPr>
                  <a:t>Π=𝑄(𝑥)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verification only consists</a:t>
                </a:r>
                <a:r>
                  <a:rPr lang="en-US" baseline="0" dirty="0" smtClean="0"/>
                  <a:t> in checking whether the equation </a:t>
                </a:r>
                <a:r>
                  <a:rPr lang="en-US" b="0" i="0" baseline="0" smtClean="0">
                    <a:latin typeface="Cambria Math"/>
                  </a:rPr>
                  <a:t>𝑦=Π𝐵(𝑥)+𝑅(𝑥)</a:t>
                </a:r>
                <a:r>
                  <a:rPr lang="en-US" dirty="0" smtClean="0"/>
                  <a:t> holds.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r>
              <a:rPr lang="en-US" baseline="0" dirty="0" smtClean="0"/>
              <a:t> of the protocol</a:t>
            </a:r>
          </a:p>
          <a:p>
            <a:r>
              <a:rPr lang="en-US" baseline="0" dirty="0" smtClean="0"/>
              <a:t>-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1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r>
              <a:rPr lang="en-US" baseline="0" dirty="0" smtClean="0"/>
              <a:t> of the protocol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ProbGen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Compute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5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r>
              <a:rPr lang="en-US" baseline="0" dirty="0" smtClean="0"/>
              <a:t> of the protocol</a:t>
            </a:r>
          </a:p>
          <a:p>
            <a:r>
              <a:rPr lang="en-US" baseline="0" dirty="0" smtClean="0"/>
              <a:t>- Verify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idea behind</a:t>
                </a:r>
                <a:r>
                  <a:rPr lang="en-US" baseline="0" dirty="0" smtClean="0"/>
                  <a:t> prior solutions on VMM involves, in addition to the outsourced matrix, an auxiliary matrix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with is simply the addition of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with a pseudo-randomly generated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 secret matrix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 stored by the cloud user whereas the pair of matrices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are outsourced to the cloud.</a:t>
                </a:r>
              </a:p>
              <a:p>
                <a:r>
                  <a:rPr lang="en-US" dirty="0" smtClean="0"/>
                  <a:t>Later</a:t>
                </a:r>
                <a:r>
                  <a:rPr lang="en-US" baseline="0" dirty="0" smtClean="0"/>
                  <a:t> on, the user submits an input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to the cloud and requests the server to perform</a:t>
                </a:r>
                <a:r>
                  <a:rPr lang="en-US" baseline="0" dirty="0" smtClean="0"/>
                  <a:t> the multiplication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 cloud performs</a:t>
                </a:r>
                <a:r>
                  <a:rPr lang="en-US" baseline="0" dirty="0" smtClean="0"/>
                  <a:t> the requested computation and generates a proof of correctness which in the multiplication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𝑁</m:t>
                    </m:r>
                    <m:acc>
                      <m:accPr>
                        <m:chr m:val="⃗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Finally,</a:t>
                </a:r>
                <a:r>
                  <a:rPr lang="en-US" baseline="0" dirty="0" smtClean="0"/>
                  <a:t> the verification consists in checking whether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Π</m:t>
                        </m:r>
                      </m:e>
                    </m:acc>
                    <m:r>
                      <a:rPr lang="en-US" b="0" i="1" baseline="0" dirty="0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baseline="0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dirty="0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b="0" i="1" baseline="0" dirty="0" smtClean="0">
                        <a:latin typeface="Cambria Math"/>
                      </a:rPr>
                      <m:t>+</m:t>
                    </m:r>
                    <m:r>
                      <a:rPr lang="en-US" b="0" i="1" baseline="0" dirty="0" smtClean="0">
                        <a:latin typeface="Cambria Math"/>
                      </a:rPr>
                      <m:t>𝑅</m:t>
                    </m:r>
                    <m:acc>
                      <m:accPr>
                        <m:chr m:val="⃗"/>
                        <m:ctrlPr>
                          <a:rPr lang="en-US" b="0" i="1" baseline="0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challenge </a:t>
                </a:r>
                <a:r>
                  <a:rPr lang="en-US" baseline="0" dirty="0" smtClean="0"/>
                  <a:t>is to make the verification efficient, that is to satisfy Requirement 2 [cost(verify)&lt;&lt;cost(Compute)].</a:t>
                </a:r>
              </a:p>
              <a:p>
                <a:r>
                  <a:rPr lang="en-US" baseline="0" dirty="0" smtClean="0"/>
                  <a:t>In other terms, the computation of the verification equation </a:t>
                </a:r>
                <a:r>
                  <a:rPr lang="en-US" dirty="0" smtClean="0"/>
                  <a:t>should be efficient</a:t>
                </a:r>
                <a:r>
                  <a:rPr lang="en-US" baseline="0" dirty="0" smtClean="0"/>
                  <a:t> for the verifier. </a:t>
                </a:r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Solution used by some related work: use of </a:t>
                </a:r>
                <a:r>
                  <a:rPr lang="en-US" baseline="0" dirty="0" err="1" smtClean="0"/>
                  <a:t>aPRFs</a:t>
                </a:r>
                <a:r>
                  <a:rPr lang="en-US" baseline="0" dirty="0" smtClean="0"/>
                  <a:t> to make the computation of </a:t>
                </a:r>
                <a14:m>
                  <m:oMath xmlns:m="http://schemas.openxmlformats.org/officeDocument/2006/math">
                    <m:r>
                      <a:rPr lang="en-US" b="0" i="1" baseline="0" dirty="0" smtClean="0">
                        <a:latin typeface="Cambria Math"/>
                      </a:rPr>
                      <m:t>𝑅</m:t>
                    </m:r>
                    <m:acc>
                      <m:accPr>
                        <m:chr m:val="⃗"/>
                        <m:ctrlPr>
                          <a:rPr lang="en-US" b="0" i="1" baseline="0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efficient.</a:t>
                </a:r>
              </a:p>
              <a:p>
                <a:r>
                  <a:rPr lang="en-US" dirty="0" smtClean="0"/>
                  <a:t>Our</a:t>
                </a:r>
                <a:r>
                  <a:rPr lang="en-US" baseline="0" dirty="0" smtClean="0"/>
                  <a:t> approach does not use </a:t>
                </a:r>
                <a:r>
                  <a:rPr lang="en-US" baseline="0" dirty="0" err="1" smtClean="0"/>
                  <a:t>aPRFs</a:t>
                </a:r>
                <a:r>
                  <a:rPr lang="en-US" baseline="0" dirty="0" smtClean="0"/>
                  <a:t>. </a:t>
                </a:r>
              </a:p>
              <a:p>
                <a:r>
                  <a:rPr lang="en-US" baseline="0" dirty="0" smtClean="0"/>
                  <a:t>Instead, we observe that projecting the verification equation to a random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smtClean="0">
                            <a:latin typeface="Cambria Math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dirty="0" smtClean="0"/>
                  <a:t> reduces the</a:t>
                </a:r>
                <a:r>
                  <a:rPr lang="en-US" baseline="0" dirty="0" smtClean="0"/>
                  <a:t> complexity of the verification (compared to prior work that uses </a:t>
                </a:r>
                <a:r>
                  <a:rPr lang="en-US" baseline="0" dirty="0" err="1" smtClean="0"/>
                  <a:t>aPRFs</a:t>
                </a:r>
                <a:r>
                  <a:rPr lang="en-US" baseline="0" dirty="0" smtClean="0"/>
                  <a:t>) if the scalar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baseline="0" smtClean="0">
                            <a:latin typeface="Cambria Math"/>
                          </a:rPr>
                          <m:t>𝜆</m:t>
                        </m:r>
                      </m:e>
                    </m:acc>
                    <m:r>
                      <a:rPr lang="en-US" b="0" i="1" baseline="0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</a:t>
                </a:r>
                <a:r>
                  <a:rPr lang="en-US" baseline="0" dirty="0" smtClean="0"/>
                  <a:t> computed beforehand (and is part of the public key used to generate a computation request).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idea behind</a:t>
                </a:r>
                <a:r>
                  <a:rPr lang="en-US" baseline="0" dirty="0" smtClean="0"/>
                  <a:t> prior solutions on VMM involves, in addition to the outsourced matrix, an auxiliary matrix </a:t>
                </a:r>
                <a:r>
                  <a:rPr lang="en-US" b="0" i="0" baseline="0" smtClean="0">
                    <a:latin typeface="Cambria Math"/>
                  </a:rPr>
                  <a:t>𝑁</a:t>
                </a:r>
                <a:r>
                  <a:rPr lang="en-US" dirty="0" smtClean="0"/>
                  <a:t> with is simply the addition of matrix </a:t>
                </a:r>
                <a:r>
                  <a:rPr lang="en-US" b="0" i="0" smtClean="0">
                    <a:latin typeface="Cambria Math"/>
                  </a:rPr>
                  <a:t>𝑀</a:t>
                </a:r>
                <a:r>
                  <a:rPr lang="en-US" dirty="0" smtClean="0"/>
                  <a:t> with a pseudo-randomly generated matrix </a:t>
                </a:r>
                <a:r>
                  <a:rPr lang="en-US" b="0" i="0" smtClean="0">
                    <a:latin typeface="Cambria Math"/>
                  </a:rPr>
                  <a:t>𝑅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 secret matrix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𝑅</a:t>
                </a:r>
                <a:r>
                  <a:rPr lang="en-US" dirty="0" smtClean="0"/>
                  <a:t> is stored by the cloud user whereas the pair of matrices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𝑀</a:t>
                </a:r>
                <a:r>
                  <a:rPr lang="en-US" dirty="0" smtClean="0"/>
                  <a:t> and </a:t>
                </a:r>
                <a:r>
                  <a:rPr lang="en-US" b="0" i="0" smtClean="0">
                    <a:latin typeface="Cambria Math"/>
                  </a:rPr>
                  <a:t>𝑁</a:t>
                </a:r>
                <a:r>
                  <a:rPr lang="en-US" dirty="0" smtClean="0"/>
                  <a:t> are outsourced to the cloud.</a:t>
                </a:r>
              </a:p>
              <a:p>
                <a:r>
                  <a:rPr lang="en-US" dirty="0" smtClean="0"/>
                  <a:t>Later</a:t>
                </a:r>
                <a:r>
                  <a:rPr lang="en-US" baseline="0" dirty="0" smtClean="0"/>
                  <a:t> on, the user submits an input vector </a:t>
                </a:r>
                <a:r>
                  <a:rPr lang="en-US" b="0" i="0" baseline="0" smtClean="0">
                    <a:latin typeface="Cambria Math"/>
                  </a:rPr>
                  <a:t>𝑥 ⃗</a:t>
                </a:r>
                <a:r>
                  <a:rPr lang="en-US" dirty="0" smtClean="0"/>
                  <a:t> to the cloud and requests the server to perform</a:t>
                </a:r>
                <a:r>
                  <a:rPr lang="en-US" baseline="0" dirty="0" smtClean="0"/>
                  <a:t> the multiplication </a:t>
                </a:r>
                <a:r>
                  <a:rPr lang="en-US" b="0" i="0" baseline="0" smtClean="0">
                    <a:latin typeface="Cambria Math"/>
                  </a:rPr>
                  <a:t>𝑀𝑥 ⃗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 cloud performs</a:t>
                </a:r>
                <a:r>
                  <a:rPr lang="en-US" baseline="0" dirty="0" smtClean="0"/>
                  <a:t> the requested computation and generates a proof of correctness which in the multiplication </a:t>
                </a:r>
                <a:r>
                  <a:rPr lang="en-US" b="0" i="0" baseline="0" smtClean="0">
                    <a:latin typeface="Cambria Math"/>
                  </a:rPr>
                  <a:t>𝑁𝑥 ⃗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Finally,</a:t>
                </a:r>
                <a:r>
                  <a:rPr lang="en-US" baseline="0" dirty="0" smtClean="0"/>
                  <a:t> the verification consists in checking whether </a:t>
                </a:r>
                <a:r>
                  <a:rPr lang="en-US" b="0" i="0" baseline="0" smtClean="0">
                    <a:latin typeface="Cambria Math"/>
                  </a:rPr>
                  <a:t>Π ⃗</a:t>
                </a:r>
                <a:r>
                  <a:rPr lang="en-US" b="0" i="0" baseline="0" dirty="0" smtClean="0">
                    <a:latin typeface="Cambria Math"/>
                  </a:rPr>
                  <a:t>=𝑦 ⃗+𝑅𝑥 ⃗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2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F56DFA-B3CD-446F-8080-B9439C68DE9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9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F56DFA-B3CD-446F-8080-B9439C68DE9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2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solution</a:t>
                </a:r>
                <a:r>
                  <a:rPr lang="en-US" baseline="0" dirty="0" smtClean="0"/>
                  <a:t> satisfies the classic security requirements: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1" baseline="0" dirty="0" smtClean="0"/>
                  <a:t>Correctness</a:t>
                </a:r>
                <a:r>
                  <a:rPr lang="en-US" baseline="0" dirty="0" smtClean="0"/>
                  <a:t> which means that the a result returned by a honest server will always be accepted by the verifier. This property is easily verified.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1" baseline="0" dirty="0" smtClean="0"/>
                  <a:t>Soundness </a:t>
                </a:r>
                <a:r>
                  <a:rPr lang="en-US" b="0" baseline="0" dirty="0" smtClean="0"/>
                  <a:t>which states that a server cannot make the verifier accept an incorrect result. The soundness of our construction relies on the d/2 Strong Bilinear </a:t>
                </a:r>
                <a:r>
                  <a:rPr lang="en-US" b="0" baseline="0" dirty="0" err="1" smtClean="0"/>
                  <a:t>Diffie-Helmann</a:t>
                </a:r>
                <a:r>
                  <a:rPr lang="en-US" b="0" baseline="0" dirty="0" smtClean="0"/>
                  <a:t> assumption.</a:t>
                </a:r>
              </a:p>
              <a:p>
                <a:pPr marL="0" indent="0">
                  <a:buFontTx/>
                  <a:buNone/>
                </a:pPr>
                <a:r>
                  <a:rPr lang="en-US" b="0" baseline="0" dirty="0" smtClean="0"/>
                  <a:t>Note that the parameter d/2 means that our scheme can accommodate polynomials of degree higher than the ones in the scheme of SCC. </a:t>
                </a:r>
              </a:p>
              <a:p>
                <a:pPr marL="0" indent="0">
                  <a:buFontTx/>
                  <a:buNone/>
                </a:pPr>
                <a:endParaRPr lang="en-US" b="0" baseline="0" dirty="0" smtClean="0"/>
              </a:p>
              <a:p>
                <a:pPr marL="0" indent="0">
                  <a:buFontTx/>
                  <a:buNone/>
                </a:pPr>
                <a:r>
                  <a:rPr lang="en-US" b="0" baseline="0" dirty="0" smtClean="0"/>
                  <a:t>In terms of performance, our protocol follows the amortized model in which the client is required to execute a one-time preprocessing operation (Setup) which is then amortized by an unlimited number of fast verifications. </a:t>
                </a:r>
              </a:p>
              <a:p>
                <a:pPr marL="0" indent="0">
                  <a:buFontTx/>
                  <a:buNone/>
                </a:pPr>
                <a:r>
                  <a:rPr lang="en-US" b="0" baseline="0" dirty="0" smtClean="0"/>
                  <a:t>In the client side, the problem generation and the verification are independent from the degree of the outsourced polynomials.</a:t>
                </a:r>
              </a:p>
              <a:p>
                <a:pPr marL="0" indent="0">
                  <a:buFontTx/>
                  <a:buNone/>
                </a:pPr>
                <a:r>
                  <a:rPr lang="en-US" b="0" baseline="0" dirty="0" smtClean="0"/>
                  <a:t>The computation overhead induced by the proof generation on the client side amounts to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/>
                      </a:rPr>
                      <m:t>𝓞</m:t>
                    </m:r>
                    <m:r>
                      <a:rPr lang="en-US" b="0" i="1" baseline="0" smtClean="0">
                        <a:latin typeface="Cambria Math"/>
                      </a:rPr>
                      <m:t>(</m:t>
                    </m:r>
                    <m:r>
                      <a:rPr lang="en-US" b="0" i="1" baseline="0" smtClean="0">
                        <a:latin typeface="Cambria Math"/>
                      </a:rPr>
                      <m:t>𝑑</m:t>
                    </m:r>
                    <m:r>
                      <a:rPr lang="en-US" b="0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baseline="0" dirty="0" smtClean="0"/>
                  <a:t> operations (multiplications and exponentiations).</a:t>
                </a:r>
              </a:p>
              <a:p>
                <a:pPr marL="0" indent="0">
                  <a:buFontTx/>
                  <a:buNone/>
                </a:pPr>
                <a:endParaRPr lang="en-US" b="0" baseline="0" dirty="0" smtClean="0"/>
              </a:p>
              <a:p>
                <a:pPr marL="0" indent="0">
                  <a:buFontTx/>
                  <a:buNone/>
                </a:pPr>
                <a:endParaRPr lang="en-US" b="0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solution</a:t>
                </a:r>
                <a:r>
                  <a:rPr lang="en-US" baseline="0" dirty="0" smtClean="0"/>
                  <a:t> satisfies the classic security requirements: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1" baseline="0" dirty="0" smtClean="0"/>
                  <a:t>Correctness</a:t>
                </a:r>
                <a:r>
                  <a:rPr lang="en-US" baseline="0" dirty="0" smtClean="0"/>
                  <a:t> which means that the a result returned by a honest server will always be accepted by the verifier. This property is easily verified.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1" baseline="0" dirty="0" smtClean="0"/>
                  <a:t>Soundness </a:t>
                </a:r>
                <a:r>
                  <a:rPr lang="en-US" b="0" baseline="0" dirty="0" smtClean="0"/>
                  <a:t>which states that a server cannot make the verifier accept an incorrect result. The soundness of our construction relies on the d/2 Strong Bilinear </a:t>
                </a:r>
                <a:r>
                  <a:rPr lang="en-US" b="0" baseline="0" dirty="0" err="1" smtClean="0"/>
                  <a:t>Diffie-Helmann</a:t>
                </a:r>
                <a:r>
                  <a:rPr lang="en-US" b="0" baseline="0" dirty="0" smtClean="0"/>
                  <a:t> assumption.</a:t>
                </a:r>
              </a:p>
              <a:p>
                <a:pPr marL="0" indent="0">
                  <a:buFontTx/>
                  <a:buNone/>
                </a:pPr>
                <a:r>
                  <a:rPr lang="en-US" b="0" baseline="0" dirty="0" smtClean="0"/>
                  <a:t>Note that the parameter d/2 means that our scheme can accommodate polynomials of degree higher than the ones in the scheme of SCC. </a:t>
                </a:r>
              </a:p>
              <a:p>
                <a:pPr marL="0" indent="0">
                  <a:buFontTx/>
                  <a:buNone/>
                </a:pPr>
                <a:endParaRPr lang="en-US" b="0" baseline="0" dirty="0" smtClean="0"/>
              </a:p>
              <a:p>
                <a:pPr marL="0" indent="0">
                  <a:buFontTx/>
                  <a:buNone/>
                </a:pPr>
                <a:r>
                  <a:rPr lang="en-US" b="0" baseline="0" dirty="0" smtClean="0"/>
                  <a:t>In terms of performance, our protocol follows the amortized model in which the client is required to execute a one-time preprocessing operation (Setup) which is then amortized by an unlimited number of fast verifications. </a:t>
                </a:r>
              </a:p>
              <a:p>
                <a:pPr marL="0" indent="0">
                  <a:buFontTx/>
                  <a:buNone/>
                </a:pPr>
                <a:r>
                  <a:rPr lang="en-US" b="0" baseline="0" dirty="0" smtClean="0"/>
                  <a:t>In the client side, the problem generation and the verification are independent from the degree of the outsourced polynomials.</a:t>
                </a:r>
              </a:p>
              <a:p>
                <a:pPr marL="0" indent="0">
                  <a:buFontTx/>
                  <a:buNone/>
                </a:pPr>
                <a:r>
                  <a:rPr lang="en-US" b="0" baseline="0" dirty="0" smtClean="0"/>
                  <a:t>The computation overhead induced by the proof generation on the client side amounts to </a:t>
                </a:r>
                <a:r>
                  <a:rPr lang="en-US" b="0" i="0" baseline="0" smtClean="0">
                    <a:latin typeface="Cambria Math"/>
                  </a:rPr>
                  <a:t>𝓞(𝑑)</a:t>
                </a:r>
                <a:r>
                  <a:rPr lang="en-US" b="0" baseline="0" dirty="0" smtClean="0"/>
                  <a:t> operations (multiplications and exponentiations).</a:t>
                </a:r>
              </a:p>
              <a:p>
                <a:pPr marL="0" indent="0">
                  <a:buFontTx/>
                  <a:buNone/>
                </a:pPr>
                <a:endParaRPr lang="en-US" b="0" baseline="0" dirty="0" smtClean="0"/>
              </a:p>
              <a:p>
                <a:pPr marL="0" indent="0">
                  <a:buFontTx/>
                  <a:buNone/>
                </a:pPr>
                <a:endParaRPr lang="en-US" b="0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F56DFA-B3CD-446F-8080-B9439C68DE9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9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C12E5-705C-4386-A740-B3297D7B1B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F56DFA-B3CD-446F-8080-B9439C68DE9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5B395-724E-481C-85DC-05A433915C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8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</a:t>
            </a:r>
            <a:r>
              <a:rPr lang="de-DE" dirty="0" smtClean="0"/>
              <a:t> to edit Master text styles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797425"/>
            <a:ext cx="7192963" cy="792163"/>
          </a:xfrm>
        </p:spPr>
        <p:txBody>
          <a:bodyPr/>
          <a:lstStyle>
            <a:lvl1pPr marL="0" indent="0" algn="ctr">
              <a:buFont typeface="Wingdings" charset="2"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924175"/>
            <a:ext cx="7196138" cy="1657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pp://www.eurecom.f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16200000" flipV="1">
            <a:off x="4537075" y="-3375025"/>
            <a:ext cx="69850" cy="8642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9" name="Picture 5" descr="logo_Eurecom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6389688"/>
            <a:ext cx="11160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0" y="632777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0" y="6362700"/>
            <a:ext cx="91440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Eurostile LT Std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Eurostile LT Std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Eurostile LT Std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Eurostile LT Std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Eurostile LT St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Eurostile LT St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Eurostile LT St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effectLst>
            <a:outerShdw blurRad="38100" dist="38100" dir="2700000" algn="tl">
              <a:srgbClr val="DDDDDD"/>
            </a:outerShdw>
          </a:effectLst>
          <a:latin typeface="Eurostile LT Std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99CC"/>
        </a:buClr>
        <a:buFont typeface="Wingdings" pitchFamily="-65" charset="2"/>
        <a:buChar char="§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-65" charset="2"/>
        <a:buChar char="Ø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-65" charset="2"/>
        <a:buChar char="F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Eurostile LT Std" pitchFamily="34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Eurostile LT Std" pitchFamily="34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Eurostile LT Std" pitchFamily="34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Eurostile LT Std" pitchFamily="34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Eurostile LT Std" pitchFamily="34" charset="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.png"/><Relationship Id="rId3" Type="http://schemas.openxmlformats.org/officeDocument/2006/relationships/image" Target="../media/image300.png"/><Relationship Id="rId7" Type="http://schemas.openxmlformats.org/officeDocument/2006/relationships/image" Target="../media/image400.png"/><Relationship Id="rId12" Type="http://schemas.openxmlformats.org/officeDocument/2006/relationships/image" Target="../media/image24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.png"/><Relationship Id="rId11" Type="http://schemas.openxmlformats.org/officeDocument/2006/relationships/image" Target="../media/image420.png"/><Relationship Id="rId5" Type="http://schemas.openxmlformats.org/officeDocument/2006/relationships/image" Target="../media/image390.png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51.png"/><Relationship Id="rId1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24.png"/><Relationship Id="rId3" Type="http://schemas.openxmlformats.org/officeDocument/2006/relationships/image" Target="../media/image51.png"/><Relationship Id="rId7" Type="http://schemas.openxmlformats.org/officeDocument/2006/relationships/image" Target="../media/image490.png"/><Relationship Id="rId12" Type="http://schemas.openxmlformats.org/officeDocument/2006/relationships/image" Target="../media/image3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51.png"/><Relationship Id="rId5" Type="http://schemas.openxmlformats.org/officeDocument/2006/relationships/image" Target="../media/image460.png"/><Relationship Id="rId10" Type="http://schemas.openxmlformats.org/officeDocument/2006/relationships/image" Target="../media/image341.png"/><Relationship Id="rId4" Type="http://schemas.openxmlformats.org/officeDocument/2006/relationships/image" Target="../media/image44.png"/><Relationship Id="rId9" Type="http://schemas.openxmlformats.org/officeDocument/2006/relationships/image" Target="../media/image3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1.png"/><Relationship Id="rId7" Type="http://schemas.openxmlformats.org/officeDocument/2006/relationships/image" Target="../media/image470.png"/><Relationship Id="rId17" Type="http://schemas.microsoft.com/office/2007/relationships/hdphoto" Target="../media/hdphoto9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361.png"/><Relationship Id="rId10" Type="http://schemas.openxmlformats.org/officeDocument/2006/relationships/image" Target="../media/image510.png"/><Relationship Id="rId4" Type="http://schemas.openxmlformats.org/officeDocument/2006/relationships/image" Target="../media/image44.png"/><Relationship Id="rId9" Type="http://schemas.openxmlformats.org/officeDocument/2006/relationships/image" Target="../media/image500.png"/><Relationship Id="rId14" Type="http://schemas.openxmlformats.org/officeDocument/2006/relationships/image" Target="../media/image3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pn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10" Type="http://schemas.openxmlformats.org/officeDocument/2006/relationships/image" Target="../media/image53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6.png"/><Relationship Id="rId1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1.png"/><Relationship Id="rId12" Type="http://schemas.openxmlformats.org/officeDocument/2006/relationships/image" Target="../media/image540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60.png"/><Relationship Id="rId15" Type="http://schemas.openxmlformats.org/officeDocument/2006/relationships/image" Target="../media/image46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55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9.png"/><Relationship Id="rId7" Type="http://schemas.openxmlformats.org/officeDocument/2006/relationships/image" Target="../media/image6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image" Target="../media/image68.png"/><Relationship Id="rId7" Type="http://schemas.openxmlformats.org/officeDocument/2006/relationships/image" Target="../media/image51.png"/><Relationship Id="rId12" Type="http://schemas.openxmlformats.org/officeDocument/2006/relationships/image" Target="../media/image5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5" Type="http://schemas.openxmlformats.org/officeDocument/2006/relationships/image" Target="../media/image65.png"/><Relationship Id="rId4" Type="http://schemas.openxmlformats.org/officeDocument/2006/relationships/image" Target="../media/image69.png"/><Relationship Id="rId1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71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0.png"/><Relationship Id="rId18" Type="http://schemas.openxmlformats.org/officeDocument/2006/relationships/image" Target="../media/image126.png"/><Relationship Id="rId3" Type="http://schemas.openxmlformats.org/officeDocument/2006/relationships/image" Target="../media/image24.png"/><Relationship Id="rId7" Type="http://schemas.openxmlformats.org/officeDocument/2006/relationships/image" Target="../media/image110.png"/><Relationship Id="rId12" Type="http://schemas.openxmlformats.org/officeDocument/2006/relationships/image" Target="../media/image119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8.png"/><Relationship Id="rId5" Type="http://schemas.openxmlformats.org/officeDocument/2006/relationships/image" Target="../media/image105.png"/><Relationship Id="rId15" Type="http://schemas.openxmlformats.org/officeDocument/2006/relationships/image" Target="../media/image123.png"/><Relationship Id="rId10" Type="http://schemas.openxmlformats.org/officeDocument/2006/relationships/image" Target="../media/image117.png"/><Relationship Id="rId4" Type="http://schemas.openxmlformats.org/officeDocument/2006/relationships/image" Target="../media/image3.jpeg"/><Relationship Id="rId9" Type="http://schemas.openxmlformats.org/officeDocument/2006/relationships/image" Target="../media/image44.png"/><Relationship Id="rId14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6.jpeg"/><Relationship Id="rId11" Type="http://schemas.openxmlformats.org/officeDocument/2006/relationships/image" Target="../media/image24.png"/><Relationship Id="rId5" Type="http://schemas.openxmlformats.org/officeDocument/2006/relationships/image" Target="../media/image35.png"/><Relationship Id="rId15" Type="http://schemas.openxmlformats.org/officeDocument/2006/relationships/image" Target="../media/image30.png"/><Relationship Id="rId10" Type="http://schemas.openxmlformats.org/officeDocument/2006/relationships/image" Target="../media/image3.jpeg"/><Relationship Id="rId4" Type="http://schemas.openxmlformats.org/officeDocument/2006/relationships/image" Target="../media/image34.png"/><Relationship Id="rId9" Type="http://schemas.microsoft.com/office/2007/relationships/hdphoto" Target="../media/hdphoto7.wdp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9" Type="http://schemas.openxmlformats.org/officeDocument/2006/relationships/image" Target="../media/image84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7.png"/><Relationship Id="rId34" Type="http://schemas.openxmlformats.org/officeDocument/2006/relationships/image" Target="../media/image79.png"/><Relationship Id="rId42" Type="http://schemas.openxmlformats.org/officeDocument/2006/relationships/image" Target="../media/image87.png"/><Relationship Id="rId47" Type="http://schemas.openxmlformats.org/officeDocument/2006/relationships/image" Target="../media/image92.png"/><Relationship Id="rId50" Type="http://schemas.openxmlformats.org/officeDocument/2006/relationships/image" Target="../media/image95.png"/><Relationship Id="rId7" Type="http://schemas.openxmlformats.org/officeDocument/2006/relationships/image" Target="../media/image39.jpeg"/><Relationship Id="rId12" Type="http://schemas.openxmlformats.org/officeDocument/2006/relationships/image" Target="../media/image41.jpg"/><Relationship Id="rId17" Type="http://schemas.openxmlformats.org/officeDocument/2006/relationships/image" Target="../media/image43.png"/><Relationship Id="rId25" Type="http://schemas.openxmlformats.org/officeDocument/2006/relationships/image" Target="../media/image71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46" Type="http://schemas.openxmlformats.org/officeDocument/2006/relationships/image" Target="../media/image9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4.png"/><Relationship Id="rId41" Type="http://schemas.openxmlformats.org/officeDocument/2006/relationships/image" Target="../media/image86.png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24" Type="http://schemas.openxmlformats.org/officeDocument/2006/relationships/image" Target="../media/image70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85.png"/><Relationship Id="rId45" Type="http://schemas.openxmlformats.org/officeDocument/2006/relationships/image" Target="../media/image90.png"/><Relationship Id="rId53" Type="http://schemas.openxmlformats.org/officeDocument/2006/relationships/image" Target="../media/image97.png"/><Relationship Id="rId5" Type="http://schemas.openxmlformats.org/officeDocument/2006/relationships/image" Target="../media/image3.jpe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37.png"/><Relationship Id="rId36" Type="http://schemas.openxmlformats.org/officeDocument/2006/relationships/image" Target="../media/image81.png"/><Relationship Id="rId49" Type="http://schemas.openxmlformats.org/officeDocument/2006/relationships/image" Target="../media/image94.png"/><Relationship Id="rId10" Type="http://schemas.openxmlformats.org/officeDocument/2006/relationships/image" Target="../media/image30.png"/><Relationship Id="rId19" Type="http://schemas.openxmlformats.org/officeDocument/2006/relationships/image" Target="../media/image65.png"/><Relationship Id="rId31" Type="http://schemas.openxmlformats.org/officeDocument/2006/relationships/image" Target="../media/image76.png"/><Relationship Id="rId44" Type="http://schemas.openxmlformats.org/officeDocument/2006/relationships/image" Target="../media/image89.png"/><Relationship Id="rId52" Type="http://schemas.openxmlformats.org/officeDocument/2006/relationships/image" Target="../media/image27.png"/><Relationship Id="rId4" Type="http://schemas.openxmlformats.org/officeDocument/2006/relationships/image" Target="../media/image59.png"/><Relationship Id="rId9" Type="http://schemas.microsoft.com/office/2007/relationships/hdphoto" Target="../media/hdphoto8.wdp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43" Type="http://schemas.openxmlformats.org/officeDocument/2006/relationships/image" Target="../media/image88.png"/><Relationship Id="rId48" Type="http://schemas.openxmlformats.org/officeDocument/2006/relationships/image" Target="../media/image93.png"/><Relationship Id="rId8" Type="http://schemas.openxmlformats.org/officeDocument/2006/relationships/image" Target="../media/image40.png"/><Relationship Id="rId51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45.png"/><Relationship Id="rId3" Type="http://schemas.openxmlformats.org/officeDocument/2006/relationships/image" Target="../media/image3.jpeg"/><Relationship Id="rId21" Type="http://schemas.openxmlformats.org/officeDocument/2006/relationships/image" Target="../media/image47.png"/><Relationship Id="rId12" Type="http://schemas.openxmlformats.org/officeDocument/2006/relationships/image" Target="../media/image121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7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44.png"/><Relationship Id="rId15" Type="http://schemas.openxmlformats.org/officeDocument/2006/relationships/image" Target="../media/image30.png"/><Relationship Id="rId19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900.png"/><Relationship Id="rId14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1" Type="http://schemas.openxmlformats.org/officeDocument/2006/relationships/image" Target="../media/image211.png"/><Relationship Id="rId34" Type="http://schemas.openxmlformats.org/officeDocument/2006/relationships/image" Target="../media/image50.png"/><Relationship Id="rId25" Type="http://schemas.openxmlformats.org/officeDocument/2006/relationships/image" Target="../media/image49.png"/><Relationship Id="rId33" Type="http://schemas.openxmlformats.org/officeDocument/2006/relationships/image" Target="../media/image109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20" Type="http://schemas.openxmlformats.org/officeDocument/2006/relationships/image" Target="../media/image322.png"/><Relationship Id="rId29" Type="http://schemas.openxmlformats.org/officeDocument/2006/relationships/image" Target="../media/image6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0.png"/><Relationship Id="rId24" Type="http://schemas.openxmlformats.org/officeDocument/2006/relationships/image" Target="../media/image351.png"/><Relationship Id="rId37" Type="http://schemas.openxmlformats.org/officeDocument/2006/relationships/image" Target="../media/image47.png"/><Relationship Id="rId5" Type="http://schemas.openxmlformats.org/officeDocument/2006/relationships/image" Target="../media/image692.png"/><Relationship Id="rId15" Type="http://schemas.openxmlformats.org/officeDocument/2006/relationships/image" Target="../media/image301.png"/><Relationship Id="rId23" Type="http://schemas.openxmlformats.org/officeDocument/2006/relationships/image" Target="../media/image342.png"/><Relationship Id="rId36" Type="http://schemas.microsoft.com/office/2007/relationships/hdphoto" Target="../media/hdphoto9.wdp"/><Relationship Id="rId31" Type="http://schemas.openxmlformats.org/officeDocument/2006/relationships/image" Target="../media/image44.png"/><Relationship Id="rId4" Type="http://schemas.openxmlformats.org/officeDocument/2006/relationships/image" Target="../media/image1120.png"/><Relationship Id="rId14" Type="http://schemas.openxmlformats.org/officeDocument/2006/relationships/image" Target="../media/image602.png"/><Relationship Id="rId22" Type="http://schemas.openxmlformats.org/officeDocument/2006/relationships/image" Target="../media/image332.png"/><Relationship Id="rId30" Type="http://schemas.openxmlformats.org/officeDocument/2006/relationships/image" Target="../media/image37.png"/><Relationship Id="rId35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648200"/>
            <a:ext cx="8763000" cy="1905000"/>
          </a:xfrm>
        </p:spPr>
        <p:txBody>
          <a:bodyPr/>
          <a:lstStyle/>
          <a:p>
            <a:pPr eaLnBrk="1" hangingPunct="1"/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Melek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</a:t>
            </a:r>
            <a:r>
              <a:rPr lang="az-Cyrl-AZ" sz="1800" dirty="0" smtClean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Ӧ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nen</a:t>
            </a:r>
            <a:endParaRPr lang="en-US" sz="1800" b="0" dirty="0" smtClean="0">
              <a:solidFill>
                <a:schemeClr val="bg1">
                  <a:lumMod val="50000"/>
                </a:schemeClr>
              </a:solidFill>
              <a:ea typeface="ＭＳ Ｐゴシック" pitchFamily="-65" charset="-128"/>
            </a:endParaRPr>
          </a:p>
          <a:p>
            <a:pPr eaLnBrk="1" hangingPunct="1"/>
            <a:r>
              <a:rPr lang="de-DE" sz="1800" dirty="0" smtClean="0">
                <a:ea typeface="ＭＳ Ｐゴシック" pitchFamily="-65" charset="-128"/>
              </a:rPr>
              <a:t>July 5th, 2016 – Lorient</a:t>
            </a:r>
          </a:p>
          <a:p>
            <a:pPr eaLnBrk="1" hangingPunct="1"/>
            <a:r>
              <a:rPr lang="de-DE" sz="1400" i="1" dirty="0">
                <a:ea typeface="ＭＳ Ｐゴシック" pitchFamily="-65" charset="-128"/>
              </a:rPr>
              <a:t> </a:t>
            </a:r>
            <a:r>
              <a:rPr lang="de-DE" sz="1400" i="1" dirty="0" smtClean="0">
                <a:ea typeface="ＭＳ Ｐゴシック" pitchFamily="-65" charset="-128"/>
              </a:rPr>
              <a:t>     Joint work with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Monir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Azraoui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,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Kaoutar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Elkhiyaoui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,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Refik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Molva</a:t>
            </a:r>
            <a:endParaRPr lang="en-US" sz="1400" i="1" dirty="0" smtClean="0">
              <a:ea typeface="ＭＳ Ｐゴシック" pitchFamily="-65" charset="-128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0"/>
            <a:ext cx="9144000" cy="1524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Verifiability for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Cloud Storage and Computation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Verifiable Polynomial Evaluation – Idea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930891"/>
                  </p:ext>
                </p:extLst>
              </p:nvPr>
            </p:nvGraphicFramePr>
            <p:xfrm>
              <a:off x="1136628" y="1124744"/>
              <a:ext cx="6870744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0348"/>
                    <a:gridCol w="6410396"/>
                  </a:tblGrid>
                  <a:tr h="216024"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Euclidean Division</a:t>
                          </a:r>
                          <a:r>
                            <a:rPr lang="en-US" sz="2000" b="1" baseline="0" dirty="0" smtClean="0">
                              <a:solidFill>
                                <a:schemeClr val="bg1"/>
                              </a:solidFill>
                            </a:rPr>
                            <a:t> of Polynomials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120894"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𝑸𝑩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US" sz="3200" b="1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06068573"/>
                  </p:ext>
                </p:extLst>
              </p:nvPr>
            </p:nvGraphicFramePr>
            <p:xfrm>
              <a:off x="1136628" y="1124744"/>
              <a:ext cx="6870744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0348"/>
                    <a:gridCol w="6410396"/>
                  </a:tblGrid>
                  <a:tr h="396240"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Euclidean Division</a:t>
                          </a:r>
                          <a:r>
                            <a:rPr lang="en-US" sz="2000" b="1" baseline="0" dirty="0" smtClean="0">
                              <a:solidFill>
                                <a:schemeClr val="bg1"/>
                              </a:solidFill>
                            </a:rPr>
                            <a:t> of Polynomials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224" t="-726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2" name="Straight Arrow Connector 11"/>
          <p:cNvCxnSpPr/>
          <p:nvPr/>
        </p:nvCxnSpPr>
        <p:spPr bwMode="auto">
          <a:xfrm>
            <a:off x="2563399" y="3444542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1850" y="2967335"/>
                <a:ext cx="17941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850" y="2967335"/>
                <a:ext cx="179418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 flipH="1">
            <a:off x="2600011" y="4319902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35871" y="4407495"/>
                <a:ext cx="776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𝚷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71" y="4407495"/>
                <a:ext cx="77617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59079" y="3743056"/>
                <a:ext cx="120097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Compute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𝑸</m:t>
                      </m:r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79" y="3743056"/>
                <a:ext cx="1200970" cy="92333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3311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0043" y="4830251"/>
                <a:ext cx="3057796" cy="83099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Verify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𝚷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𝑩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43" y="4830251"/>
                <a:ext cx="3057796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4225" r="-1186" b="-1267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9449" y="2895327"/>
                <a:ext cx="842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9" y="2895327"/>
                <a:ext cx="842191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8116" r="-115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438899" y="2382071"/>
            <a:ext cx="2041331" cy="1379291"/>
            <a:chOff x="5202621" y="5012455"/>
            <a:chExt cx="1524096" cy="10166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64" b="18230"/>
            <a:stretch/>
          </p:blipFill>
          <p:spPr>
            <a:xfrm>
              <a:off x="5202621" y="5012455"/>
              <a:ext cx="1524096" cy="1016673"/>
            </a:xfrm>
            <a:prstGeom prst="rect">
              <a:avLst/>
            </a:prstGeom>
          </p:spPr>
        </p:pic>
        <p:pic>
          <p:nvPicPr>
            <p:cNvPr id="21" name="Picture 6" descr="http://www.infowebmaster.fr/img/icones/Nuvola_apps_kcmsystem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552" y="5265635"/>
              <a:ext cx="736199" cy="73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38858" y="3213710"/>
                <a:ext cx="1061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58" y="3213710"/>
                <a:ext cx="106150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402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 descr="Business Man Blue Ic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2747" y="2276872"/>
            <a:ext cx="756000" cy="75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9113" y="3174816"/>
            <a:ext cx="756000" cy="75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06" y="4029495"/>
            <a:ext cx="756000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552" y="5805264"/>
                <a:ext cx="3728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Req 1: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ＭＳ Ｐゴシック" charset="-128"/>
                        <a:cs typeface="ＭＳ Ｐゴシック" charset="-128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ＭＳ Ｐゴシック" charset="-128"/>
                        <a:cs typeface="ＭＳ Ｐゴシック" charset="-128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ＭＳ Ｐゴシック" charset="-128"/>
                        <a:cs typeface="ＭＳ Ｐゴシック" charset="-128"/>
                      </a:rPr>
                      <m:t>𝑹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 small degree</a:t>
                </a:r>
                <a:endParaRPr lang="en-US" sz="2400" b="1" dirty="0">
                  <a:solidFill>
                    <a:srgbClr val="FF0000"/>
                  </a:solidFill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805264"/>
                <a:ext cx="3728906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2619" t="-9211" r="-180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>
            <a:off x="2508416" y="2704652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37703" y="2214379"/>
                <a:ext cx="1061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03" y="2214379"/>
                <a:ext cx="1061509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402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9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24" grpId="0" animBg="1"/>
      <p:bldP spid="25" grpId="0"/>
      <p:bldP spid="28" grpId="0"/>
      <p:bldP spid="27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635125" y="2718210"/>
            <a:ext cx="2041331" cy="1379291"/>
            <a:chOff x="5202621" y="5012455"/>
            <a:chExt cx="1524096" cy="101667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64" b="18230"/>
            <a:stretch/>
          </p:blipFill>
          <p:spPr>
            <a:xfrm>
              <a:off x="5202621" y="5012455"/>
              <a:ext cx="1524096" cy="1016673"/>
            </a:xfrm>
            <a:prstGeom prst="rect">
              <a:avLst/>
            </a:prstGeom>
          </p:spPr>
        </p:pic>
        <p:pic>
          <p:nvPicPr>
            <p:cNvPr id="61" name="Picture 6" descr="http://www.infowebmaster.fr/img/icones/Nuvola_apps_kcmsyst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078" y="5265635"/>
              <a:ext cx="736199" cy="73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Verifiable Polynomial Evaluation – Details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4392089"/>
                  </p:ext>
                </p:extLst>
              </p:nvPr>
            </p:nvGraphicFramePr>
            <p:xfrm>
              <a:off x="2915816" y="1124744"/>
              <a:ext cx="4536504" cy="9606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0166"/>
                    <a:gridCol w="208280"/>
                    <a:gridCol w="2318058"/>
                  </a:tblGrid>
                  <a:tr h="323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Polynomial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𝑨</m:t>
                                </m:r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𝑿</m:t>
                                </m:r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)=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kumimoji="0" lang="pt-BR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𝒊</m:t>
                                    </m:r>
                                    <m:r>
                                      <a:rPr kumimoji="0" lang="pt-BR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=</m:t>
                                    </m:r>
                                    <m:r>
                                      <a:rPr kumimoji="0" lang="pt-BR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kumimoji="0" lang="en-US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𝒅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kumimoji="0" lang="en-US" sz="20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kumimoji="0" lang="en-US" sz="3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106526"/>
                  </p:ext>
                </p:extLst>
              </p:nvPr>
            </p:nvGraphicFramePr>
            <p:xfrm>
              <a:off x="2915816" y="1124744"/>
              <a:ext cx="4536504" cy="9606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0166"/>
                    <a:gridCol w="208280"/>
                    <a:gridCol w="2318058"/>
                  </a:tblGrid>
                  <a:tr h="96062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Polynomial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95789" t="-637" r="-263" b="-6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46262"/>
              </p:ext>
            </p:extLst>
          </p:nvPr>
        </p:nvGraphicFramePr>
        <p:xfrm>
          <a:off x="200506" y="1124744"/>
          <a:ext cx="2088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Setup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487880"/>
                  </p:ext>
                </p:extLst>
              </p:nvPr>
            </p:nvGraphicFramePr>
            <p:xfrm>
              <a:off x="2915816" y="2204864"/>
              <a:ext cx="4536504" cy="64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0166"/>
                    <a:gridCol w="208280"/>
                    <a:gridCol w="2318058"/>
                  </a:tblGrid>
                  <a:tr h="39584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Euclidean Division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𝑨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𝑸𝑩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𝑹</m:t>
                              </m:r>
                            </m:oMath>
                          </a14:m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/>
                              <a:cs typeface="+mn-cs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214393766"/>
                  </p:ext>
                </p:extLst>
              </p:nvPr>
            </p:nvGraphicFramePr>
            <p:xfrm>
              <a:off x="2915816" y="2204864"/>
              <a:ext cx="4536504" cy="64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0166"/>
                    <a:gridCol w="208280"/>
                    <a:gridCol w="2318058"/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Euclidean Division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95789" t="-4762" r="-263" b="-152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90735" y="3740926"/>
                <a:ext cx="15841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35" y="3740926"/>
                <a:ext cx="158417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2000" y="2996952"/>
                <a:ext cx="1873333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96952"/>
                <a:ext cx="1873333" cy="8822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555775" y="3250290"/>
                <a:ext cx="185409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5" y="3250290"/>
                <a:ext cx="1854097" cy="3755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0010324"/>
                  </p:ext>
                </p:extLst>
              </p:nvPr>
            </p:nvGraphicFramePr>
            <p:xfrm>
              <a:off x="108000" y="4899600"/>
              <a:ext cx="2534475" cy="376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754"/>
                    <a:gridCol w="208280"/>
                    <a:gridCol w="1627441"/>
                  </a:tblGrid>
                  <a:tr h="1208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𝒈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 smtClean="0">
                            <a:solidFill>
                              <a:schemeClr val="tx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876984"/>
                  </p:ext>
                </p:extLst>
              </p:nvPr>
            </p:nvGraphicFramePr>
            <p:xfrm>
              <a:off x="108000" y="4899600"/>
              <a:ext cx="2534475" cy="376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754"/>
                    <a:gridCol w="208280"/>
                    <a:gridCol w="1627441"/>
                  </a:tblGrid>
                  <a:tr h="376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877" t="-1639" r="-264912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l="-56391" t="-1639" r="-376" b="-163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3" name="Straight Arrow Connector 32"/>
          <p:cNvCxnSpPr/>
          <p:nvPr/>
        </p:nvCxnSpPr>
        <p:spPr bwMode="auto">
          <a:xfrm flipH="1">
            <a:off x="1952626" y="4110258"/>
            <a:ext cx="1395238" cy="8141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399054" y="4110258"/>
            <a:ext cx="1524874" cy="8309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4473764"/>
                  </p:ext>
                </p:extLst>
              </p:nvPr>
            </p:nvGraphicFramePr>
            <p:xfrm>
              <a:off x="5891007" y="4893543"/>
              <a:ext cx="3217497" cy="37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0817"/>
                    <a:gridCol w="222424"/>
                    <a:gridCol w="2304256"/>
                  </a:tblGrid>
                  <a:tr h="37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𝑬</m:t>
                                </m:r>
                                <m:sSub>
                                  <m:sSub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𝑨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, …, </m:t>
                                </m:r>
                                <m:sSup>
                                  <m:sSupPr>
                                    <m:ctrlP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𝒅</m:t>
                                        </m:r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chemeClr val="dk1"/>
                            </a:solidFill>
                            <a:latin typeface="Cambria Math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5113946"/>
                  </p:ext>
                </p:extLst>
              </p:nvPr>
            </p:nvGraphicFramePr>
            <p:xfrm>
              <a:off x="5891007" y="4893543"/>
              <a:ext cx="3217497" cy="37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0817"/>
                    <a:gridCol w="222424"/>
                    <a:gridCol w="2304256"/>
                  </a:tblGrid>
                  <a:tr h="37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t="-1613" r="-368142" b="-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39683" t="-1613" r="-265" b="-129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6" name="Straight Arrow Connector 45"/>
          <p:cNvCxnSpPr>
            <a:endCxn id="42" idx="0"/>
          </p:cNvCxnSpPr>
          <p:nvPr/>
        </p:nvCxnSpPr>
        <p:spPr bwMode="auto">
          <a:xfrm>
            <a:off x="6084168" y="3740926"/>
            <a:ext cx="1415587" cy="11526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084168" y="3740926"/>
            <a:ext cx="1872208" cy="1183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6084168" y="3740926"/>
            <a:ext cx="2592288" cy="11834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Curved Connector 39"/>
          <p:cNvCxnSpPr>
            <a:endCxn id="29" idx="0"/>
          </p:cNvCxnSpPr>
          <p:nvPr/>
        </p:nvCxnSpPr>
        <p:spPr bwMode="auto">
          <a:xfrm rot="10800000" flipV="1">
            <a:off x="1375238" y="3562270"/>
            <a:ext cx="2620699" cy="133732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9" descr="Business Man Blue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790" y="2472850"/>
            <a:ext cx="1985432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5868144" y="2718210"/>
            <a:ext cx="1296144" cy="22229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1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635125" y="2718210"/>
            <a:ext cx="2041331" cy="1379291"/>
            <a:chOff x="5202621" y="5012455"/>
            <a:chExt cx="1524096" cy="101667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64" b="18230"/>
            <a:stretch/>
          </p:blipFill>
          <p:spPr>
            <a:xfrm>
              <a:off x="5202621" y="5012455"/>
              <a:ext cx="1524096" cy="1016673"/>
            </a:xfrm>
            <a:prstGeom prst="rect">
              <a:avLst/>
            </a:prstGeom>
          </p:spPr>
        </p:pic>
        <p:pic>
          <p:nvPicPr>
            <p:cNvPr id="61" name="Picture 6" descr="http://www.infowebmaster.fr/img/icones/Nuvola_apps_kcmsyst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078" y="5265635"/>
              <a:ext cx="736199" cy="73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43407"/>
              </p:ext>
            </p:extLst>
          </p:nvPr>
        </p:nvGraphicFramePr>
        <p:xfrm>
          <a:off x="201364" y="1124744"/>
          <a:ext cx="2088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Problem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Generation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>
            <a:off x="2641770" y="3309144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38214" y="2780928"/>
                <a:ext cx="2038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𝑨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14" y="2780928"/>
                <a:ext cx="203819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85864"/>
              </p:ext>
            </p:extLst>
          </p:nvPr>
        </p:nvGraphicFramePr>
        <p:xfrm>
          <a:off x="6660464" y="1124744"/>
          <a:ext cx="2088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Compute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5788009"/>
                  </p:ext>
                </p:extLst>
              </p:nvPr>
            </p:nvGraphicFramePr>
            <p:xfrm>
              <a:off x="6715024" y="5373216"/>
              <a:ext cx="239196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5680"/>
                    <a:gridCol w="208280"/>
                    <a:gridCol w="1188000"/>
                  </a:tblGrid>
                  <a:tr h="144016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Result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7650870"/>
                  </p:ext>
                </p:extLst>
              </p:nvPr>
            </p:nvGraphicFramePr>
            <p:xfrm>
              <a:off x="6715024" y="5373216"/>
              <a:ext cx="239196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5680"/>
                    <a:gridCol w="208280"/>
                    <a:gridCol w="1188000"/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Result</a:t>
                          </a:r>
                          <a:endParaRPr lang="en-US" sz="1800" b="1" dirty="0" smtClean="0">
                            <a:solidFill>
                              <a:schemeClr val="bg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101538" t="-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8045810"/>
                  </p:ext>
                </p:extLst>
              </p:nvPr>
            </p:nvGraphicFramePr>
            <p:xfrm>
              <a:off x="6715024" y="5858857"/>
              <a:ext cx="2393480" cy="384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7200"/>
                    <a:gridCol w="208280"/>
                    <a:gridCol w="1188000"/>
                  </a:tblGrid>
                  <a:tr h="14707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Proof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𝚷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09348"/>
                  </p:ext>
                </p:extLst>
              </p:nvPr>
            </p:nvGraphicFramePr>
            <p:xfrm>
              <a:off x="6715024" y="5858857"/>
              <a:ext cx="2393480" cy="384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7200"/>
                    <a:gridCol w="208280"/>
                    <a:gridCol w="1188000"/>
                  </a:tblGrid>
                  <a:tr h="384175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Proof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1538" t="-4762" r="-513" b="-238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2641770" y="3903385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18474" y="3996381"/>
                <a:ext cx="877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𝚷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74" y="3996381"/>
                <a:ext cx="877676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5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647700"/>
          </a:xfrm>
        </p:spPr>
        <p:txBody>
          <a:bodyPr/>
          <a:lstStyle/>
          <a:p>
            <a:r>
              <a:rPr lang="en-US" dirty="0" smtClean="0"/>
              <a:t>Verifiable Polynomial Evaluation –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979730"/>
                  </p:ext>
                </p:extLst>
              </p:nvPr>
            </p:nvGraphicFramePr>
            <p:xfrm>
              <a:off x="108000" y="4899600"/>
              <a:ext cx="2534475" cy="376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754"/>
                    <a:gridCol w="208280"/>
                    <a:gridCol w="1627441"/>
                  </a:tblGrid>
                  <a:tr h="1208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𝒈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 smtClean="0">
                            <a:solidFill>
                              <a:schemeClr val="tx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359997"/>
                  </p:ext>
                </p:extLst>
              </p:nvPr>
            </p:nvGraphicFramePr>
            <p:xfrm>
              <a:off x="108000" y="4899600"/>
              <a:ext cx="2534475" cy="3761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754"/>
                    <a:gridCol w="208280"/>
                    <a:gridCol w="1627441"/>
                  </a:tblGrid>
                  <a:tr h="376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877" t="-1639" r="-264912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l="-56391" t="-1639" r="-376" b="-163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97499"/>
                  </p:ext>
                </p:extLst>
              </p:nvPr>
            </p:nvGraphicFramePr>
            <p:xfrm>
              <a:off x="5891007" y="4893543"/>
              <a:ext cx="3217497" cy="37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0817"/>
                    <a:gridCol w="222424"/>
                    <a:gridCol w="2304256"/>
                  </a:tblGrid>
                  <a:tr h="37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𝑬</m:t>
                                </m:r>
                                <m:sSub>
                                  <m:sSub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𝑨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, …, </m:t>
                                </m:r>
                                <m:sSup>
                                  <m:sSupPr>
                                    <m:ctrlP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𝒒</m:t>
                                        </m:r>
                                      </m:e>
                                      <m:sub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𝒅</m:t>
                                        </m:r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1" i="1" kern="120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chemeClr val="dk1"/>
                            </a:solidFill>
                            <a:latin typeface="Cambria Math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050084"/>
                  </p:ext>
                </p:extLst>
              </p:nvPr>
            </p:nvGraphicFramePr>
            <p:xfrm>
              <a:off x="5891007" y="4893543"/>
              <a:ext cx="3217497" cy="37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0817"/>
                    <a:gridCol w="222424"/>
                    <a:gridCol w="2304256"/>
                  </a:tblGrid>
                  <a:tr h="37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t="-1613" r="-368142" b="-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39683" t="-1613" r="-265" b="-129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364" y="2473200"/>
            <a:ext cx="1980000" cy="1980000"/>
          </a:xfrm>
          <a:prstGeom prst="rect">
            <a:avLst/>
          </a:prstGeom>
        </p:spPr>
      </p:pic>
      <p:sp>
        <p:nvSpPr>
          <p:cNvPr id="28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9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635125" y="2718210"/>
            <a:ext cx="2041331" cy="1379291"/>
            <a:chOff x="5202621" y="5012455"/>
            <a:chExt cx="1524096" cy="101667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64" b="18230"/>
            <a:stretch/>
          </p:blipFill>
          <p:spPr>
            <a:xfrm>
              <a:off x="5202621" y="5012455"/>
              <a:ext cx="1524096" cy="1016673"/>
            </a:xfrm>
            <a:prstGeom prst="rect">
              <a:avLst/>
            </a:prstGeom>
          </p:spPr>
        </p:pic>
        <p:pic>
          <p:nvPicPr>
            <p:cNvPr id="61" name="Picture 6" descr="http://www.infowebmaster.fr/img/icones/Nuvola_apps_kcmsyst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078" y="5265635"/>
              <a:ext cx="736199" cy="73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88762"/>
              </p:ext>
            </p:extLst>
          </p:nvPr>
        </p:nvGraphicFramePr>
        <p:xfrm>
          <a:off x="323644" y="1124744"/>
          <a:ext cx="2088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Verify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143304"/>
                  </p:ext>
                </p:extLst>
              </p:nvPr>
            </p:nvGraphicFramePr>
            <p:xfrm>
              <a:off x="2987824" y="5664224"/>
              <a:ext cx="5926074" cy="573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074"/>
                  </a:tblGrid>
                  <a:tr h="1470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𝒆</m:t>
                                </m:r>
                                <m:d>
                                  <m:dPr>
                                    <m:ctrlP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𝒈</m:t>
                                    </m:r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𝒚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≟</m:t>
                                </m:r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𝒆</m:t>
                                </m:r>
                                <m:d>
                                  <m:dPr>
                                    <m:ctrlP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𝑽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𝒙</m:t>
                                        </m:r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28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𝚷</m:t>
                                    </m:r>
                                  </m:e>
                                </m:d>
                                <m:r>
                                  <a:rPr kumimoji="0" lang="en-US" sz="2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𝒆</m:t>
                                </m:r>
                                <m:d>
                                  <m:dPr>
                                    <m:ctrlP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𝒈</m:t>
                                    </m:r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2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𝑽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𝒙</m:t>
                                        </m:r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𝑹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0465943"/>
                  </p:ext>
                </p:extLst>
              </p:nvPr>
            </p:nvGraphicFramePr>
            <p:xfrm>
              <a:off x="2987824" y="5664224"/>
              <a:ext cx="5926074" cy="573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6074"/>
                  </a:tblGrid>
                  <a:tr h="573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r="-103" b="-10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Title 5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647700"/>
          </a:xfrm>
        </p:spPr>
        <p:txBody>
          <a:bodyPr/>
          <a:lstStyle/>
          <a:p>
            <a:r>
              <a:rPr lang="en-US" dirty="0" smtClean="0"/>
              <a:t>Verifiable Polynomial Evaluation –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53177"/>
                  </p:ext>
                </p:extLst>
              </p:nvPr>
            </p:nvGraphicFramePr>
            <p:xfrm>
              <a:off x="107504" y="5439307"/>
              <a:ext cx="2541624" cy="7980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400"/>
                    <a:gridCol w="216024"/>
                    <a:gridCol w="1627200"/>
                  </a:tblGrid>
                  <a:tr h="0">
                    <a:tc row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𝑽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 smtClean="0">
                            <a:solidFill>
                              <a:schemeClr val="bg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𝑽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𝑽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𝑹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𝑹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8525565"/>
                  </p:ext>
                </p:extLst>
              </p:nvPr>
            </p:nvGraphicFramePr>
            <p:xfrm>
              <a:off x="107504" y="5439307"/>
              <a:ext cx="2541624" cy="7980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8400"/>
                    <a:gridCol w="216024"/>
                    <a:gridCol w="1627200"/>
                  </a:tblGrid>
                  <a:tr h="40252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870" r="-262609" b="-76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56554" b="-100000"/>
                          </a:stretch>
                        </a:blipFill>
                      </a:tcPr>
                    </a:tc>
                  </a:tr>
                  <a:tr h="39547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56554" t="-101538" b="-15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9" name="Straight Arrow Connector 18"/>
          <p:cNvCxnSpPr/>
          <p:nvPr/>
        </p:nvCxnSpPr>
        <p:spPr bwMode="auto">
          <a:xfrm flipH="1">
            <a:off x="2641770" y="3903385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17600" y="3996000"/>
                <a:ext cx="87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𝚷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00" y="3996000"/>
                <a:ext cx="8784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4" y="2473200"/>
            <a:ext cx="1980000" cy="1980000"/>
          </a:xfrm>
          <a:prstGeom prst="rect">
            <a:avLst/>
          </a:prstGeom>
        </p:spPr>
      </p:pic>
      <p:sp>
        <p:nvSpPr>
          <p:cNvPr id="14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667916"/>
                  </p:ext>
                </p:extLst>
              </p:nvPr>
            </p:nvGraphicFramePr>
            <p:xfrm>
              <a:off x="6715024" y="4267200"/>
              <a:ext cx="239196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5680"/>
                    <a:gridCol w="208280"/>
                    <a:gridCol w="1188000"/>
                  </a:tblGrid>
                  <a:tr h="144016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Result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667916"/>
                  </p:ext>
                </p:extLst>
              </p:nvPr>
            </p:nvGraphicFramePr>
            <p:xfrm>
              <a:off x="6715024" y="4267200"/>
              <a:ext cx="239196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5680"/>
                    <a:gridCol w="208280"/>
                    <a:gridCol w="1188000"/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Result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01538" t="-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024132"/>
                  </p:ext>
                </p:extLst>
              </p:nvPr>
            </p:nvGraphicFramePr>
            <p:xfrm>
              <a:off x="6715024" y="4752841"/>
              <a:ext cx="2393480" cy="384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7200"/>
                    <a:gridCol w="208280"/>
                    <a:gridCol w="1188000"/>
                  </a:tblGrid>
                  <a:tr h="147072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Proof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𝚷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𝑸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5024132"/>
                  </p:ext>
                </p:extLst>
              </p:nvPr>
            </p:nvGraphicFramePr>
            <p:xfrm>
              <a:off x="6715024" y="4752841"/>
              <a:ext cx="2393480" cy="384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7200"/>
                    <a:gridCol w="208280"/>
                    <a:gridCol w="1188000"/>
                  </a:tblGrid>
                  <a:tr h="384175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Proof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01538" t="-6349" r="-513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55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Verifiable </a:t>
            </a:r>
            <a:r>
              <a:rPr lang="en-US" dirty="0"/>
              <a:t>Matrix Multiplication </a:t>
            </a:r>
            <a:r>
              <a:rPr lang="en-US" dirty="0" smtClean="0"/>
              <a:t>– Idea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6"/>
            <a:ext cx="504056" cy="3333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576051"/>
                  </p:ext>
                </p:extLst>
              </p:nvPr>
            </p:nvGraphicFramePr>
            <p:xfrm>
              <a:off x="1136628" y="1124744"/>
              <a:ext cx="7827860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80"/>
                    <a:gridCol w="2651028"/>
                    <a:gridCol w="4104456"/>
                    <a:gridCol w="864096"/>
                  </a:tblGrid>
                  <a:tr h="216024">
                    <a:tc gridSpan="3"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Auxiliary Matrices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</a:tr>
                  <a:tr h="120894"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𝑵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US" sz="3200" b="1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/>
                                </a:rPr>
                                <m:t>𝑹</m:t>
                              </m:r>
                            </m:oMath>
                          </a14:m>
                          <a:r>
                            <a:rPr lang="en-US" sz="2000" i="1" dirty="0" smtClean="0"/>
                            <a:t> pseudo-random</a:t>
                          </a:r>
                          <a:endParaRPr lang="en-US" sz="2000" i="1" baseline="0" dirty="0" smtClean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576051"/>
                  </p:ext>
                </p:extLst>
              </p:nvPr>
            </p:nvGraphicFramePr>
            <p:xfrm>
              <a:off x="1136628" y="1124744"/>
              <a:ext cx="7827860" cy="975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80"/>
                    <a:gridCol w="2651028"/>
                    <a:gridCol w="4104456"/>
                    <a:gridCol w="864096"/>
                  </a:tblGrid>
                  <a:tr h="396240">
                    <a:tc gridSpan="3"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</a:rPr>
                            <a:t>Auxiliary Matrices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816" t="-72632" r="-187586" b="-42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7475" t="-72632" b="-42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95339" y="2967335"/>
                <a:ext cx="17941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𝑴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39" y="2967335"/>
                <a:ext cx="179418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04343" y="4191917"/>
                <a:ext cx="776175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𝚷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343" y="4191917"/>
                <a:ext cx="776175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65440" y="3480183"/>
                <a:ext cx="1108380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Compute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𝚷</m:t>
                          </m:r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𝑵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40" y="3480183"/>
                <a:ext cx="1108380" cy="956929"/>
              </a:xfrm>
              <a:prstGeom prst="rect">
                <a:avLst/>
              </a:prstGeom>
              <a:blipFill rotWithShape="1">
                <a:blip r:embed="rId6"/>
                <a:stretch>
                  <a:fillRect l="-4972" t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498964" y="2119198"/>
            <a:ext cx="2041331" cy="1379291"/>
            <a:chOff x="5202621" y="5012455"/>
            <a:chExt cx="1524096" cy="10166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64" b="18230"/>
            <a:stretch/>
          </p:blipFill>
          <p:spPr>
            <a:xfrm>
              <a:off x="5202621" y="5012455"/>
              <a:ext cx="1524096" cy="1016673"/>
            </a:xfrm>
            <a:prstGeom prst="rect">
              <a:avLst/>
            </a:prstGeom>
          </p:spPr>
        </p:pic>
        <p:pic>
          <p:nvPicPr>
            <p:cNvPr id="21" name="Picture 6" descr="http://www.infowebmaster.fr/img/icones/Nuvola_apps_kcmsyste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552" y="5265635"/>
              <a:ext cx="736199" cy="73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0108" y="5157909"/>
                <a:ext cx="3057796" cy="101886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Verify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𝚷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𝑹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8" y="5157909"/>
                <a:ext cx="3057796" cy="1018869"/>
              </a:xfrm>
              <a:prstGeom prst="rect">
                <a:avLst/>
              </a:prstGeom>
              <a:blipFill rotWithShape="1">
                <a:blip r:embed="rId9"/>
                <a:stretch>
                  <a:fillRect t="-4651" b="-1220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8548" y="2908336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48" y="2908336"/>
                <a:ext cx="468397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19865" y="2902067"/>
                <a:ext cx="1138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865" y="2902067"/>
                <a:ext cx="1138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27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52442" y="5085184"/>
                <a:ext cx="5400078" cy="1071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hangingPunct="0">
                  <a:spcBef>
                    <a:spcPct val="50000"/>
                  </a:spcBef>
                  <a:buClr>
                    <a:srgbClr val="0099CC"/>
                  </a:buClr>
                  <a:buSzPct val="85000"/>
                </a:pPr>
                <a:r>
                  <a:rPr lang="en-US" sz="2400" b="1" dirty="0" err="1">
                    <a:solidFill>
                      <a:srgbClr val="FF0000"/>
                    </a:solidFill>
                    <a:latin typeface="Eurostile LT Std"/>
                    <a:ea typeface="ＭＳ Ｐゴシック" charset="-128"/>
                    <a:cs typeface="ＭＳ Ｐゴシック" charset="-128"/>
                  </a:rPr>
                  <a:t>Req</a:t>
                </a:r>
                <a:r>
                  <a:rPr lang="en-US" sz="2400" b="1" dirty="0">
                    <a:solidFill>
                      <a:srgbClr val="FF0000"/>
                    </a:solidFill>
                    <a:latin typeface="Eurostile LT Std"/>
                    <a:ea typeface="ＭＳ Ｐゴシック" charset="-128"/>
                    <a:cs typeface="ＭＳ Ｐゴシック" charset="-128"/>
                  </a:rPr>
                  <a:t> 1: </a:t>
                </a:r>
                <a:r>
                  <a:rPr lang="en-US" sz="2000" b="1" kern="0" dirty="0" smtClean="0">
                    <a:solidFill>
                      <a:srgbClr val="000000"/>
                    </a:solidFill>
                    <a:latin typeface="Eurostile LT Std"/>
                    <a:ea typeface="ＭＳ Ｐゴシック" charset="-128"/>
                  </a:rPr>
                  <a:t>Projection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2400" b="1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𝚷</m:t>
                        </m:r>
                      </m:e>
                    </m:acc>
                    <m:r>
                      <a:rPr lang="en-US" sz="2400" b="1" i="1" kern="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acc>
                      <m:accPr>
                        <m:chr m:val="⃗"/>
                        <m:ctrlPr>
                          <a:rPr lang="en-US" sz="24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</m:e>
                    </m:acc>
                    <m:r>
                      <a:rPr lang="en-US" sz="2400" b="1" i="1" kern="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sz="2400" b="1" i="1" kern="0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</m:e>
                    </m:acc>
                    <m:d>
                      <m:dPr>
                        <m:ctrlPr>
                          <a:rPr lang="en-US" sz="24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  <m:acc>
                          <m:accPr>
                            <m:chr m:val="⃗"/>
                            <m:ctrlPr>
                              <a:rPr lang="en-US" sz="2400" b="1" i="1" kern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kern="0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endParaRPr lang="en-US" sz="2000" b="1" kern="0" dirty="0">
                  <a:solidFill>
                    <a:srgbClr val="000000"/>
                  </a:solidFill>
                  <a:latin typeface="Eurostile LT Std"/>
                  <a:ea typeface="ＭＳ Ｐゴシック" charset="-128"/>
                </a:endParaRPr>
              </a:p>
              <a:p>
                <a:pPr lvl="0" eaLnBrk="0" hangingPunct="0">
                  <a:spcBef>
                    <a:spcPct val="50000"/>
                  </a:spcBef>
                  <a:buClr>
                    <a:srgbClr val="0099CC"/>
                  </a:buClr>
                  <a:buSzPct val="85000"/>
                </a:pPr>
                <a:r>
                  <a:rPr lang="en-US" sz="2400" b="1" dirty="0" err="1">
                    <a:solidFill>
                      <a:srgbClr val="FF0000"/>
                    </a:solidFill>
                    <a:latin typeface="Eurostile LT Std"/>
                    <a:ea typeface="ＭＳ Ｐゴシック" charset="-128"/>
                    <a:cs typeface="ＭＳ Ｐゴシック" charset="-128"/>
                  </a:rPr>
                  <a:t>Req</a:t>
                </a:r>
                <a:r>
                  <a:rPr lang="en-US" sz="2400" b="1" dirty="0">
                    <a:solidFill>
                      <a:srgbClr val="FF0000"/>
                    </a:solidFill>
                    <a:latin typeface="Eurostile LT Std"/>
                    <a:ea typeface="ＭＳ Ｐゴシック" charset="-128"/>
                    <a:cs typeface="ＭＳ Ｐゴシック" charset="-128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Eurostile LT Std"/>
                    <a:ea typeface="ＭＳ Ｐゴシック" charset="-128"/>
                    <a:cs typeface="ＭＳ Ｐゴシック" charset="-128"/>
                  </a:rPr>
                  <a:t>2: </a:t>
                </a:r>
                <a:r>
                  <a:rPr lang="en-US" sz="2000" b="1" kern="0" dirty="0">
                    <a:solidFill>
                      <a:srgbClr val="000000"/>
                    </a:solidFill>
                    <a:latin typeface="Eurostile LT Std"/>
                    <a:ea typeface="ＭＳ Ｐゴシック" charset="-128"/>
                  </a:rPr>
                  <a:t>Compute</a:t>
                </a:r>
                <a:r>
                  <a:rPr lang="en-US" sz="1200" b="1" kern="0" dirty="0">
                    <a:solidFill>
                      <a:srgbClr val="000000"/>
                    </a:solidFill>
                    <a:latin typeface="Eurostile LT Std"/>
                    <a:ea typeface="ＭＳ Ｐゴシック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kern="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kern="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𝝀</m:t>
                        </m:r>
                      </m:e>
                    </m:acc>
                    <m:r>
                      <a:rPr lang="en-US" sz="2000" b="1" i="1" kern="0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000" b="1" kern="0" dirty="0">
                    <a:solidFill>
                      <a:srgbClr val="FF0000"/>
                    </a:solidFill>
                    <a:latin typeface="Eurostile LT Std"/>
                    <a:ea typeface="ＭＳ Ｐゴシック" charset="-128"/>
                  </a:rPr>
                  <a:t>  </a:t>
                </a:r>
                <a:r>
                  <a:rPr lang="en-US" sz="2000" b="1" kern="0" dirty="0">
                    <a:solidFill>
                      <a:srgbClr val="000000"/>
                    </a:solidFill>
                    <a:latin typeface="Eurostile LT Std"/>
                    <a:ea typeface="ＭＳ Ｐゴシック" charset="-128"/>
                  </a:rPr>
                  <a:t>beforehand (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Eurostile LT Std"/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442" y="5085184"/>
                <a:ext cx="5400078" cy="1071384"/>
              </a:xfrm>
              <a:prstGeom prst="rect">
                <a:avLst/>
              </a:prstGeom>
              <a:blipFill rotWithShape="1">
                <a:blip r:embed="rId13"/>
                <a:stretch>
                  <a:fillRect l="-180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>
            <a:off x="2563399" y="3444542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600011" y="4149080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9" descr="Business Man Blue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1636" y="2121881"/>
            <a:ext cx="864000" cy="86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1636" y="3016830"/>
            <a:ext cx="864000" cy="86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864000" cy="8640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2508416" y="2549661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95339" y="2060848"/>
                <a:ext cx="1138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39" y="2060848"/>
                <a:ext cx="1138453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427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9"/>
          <p:cNvSpPr txBox="1">
            <a:spLocks noChangeArrowheads="1"/>
          </p:cNvSpPr>
          <p:nvPr/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Eurostile LT St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8080"/>
                </a:solidFill>
                <a:ea typeface="ＭＳ Ｐゴシック" pitchFamily="-65" charset="-128"/>
              </a:rPr>
              <a:t>Melek Önen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1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24" grpId="0" animBg="1"/>
      <p:bldP spid="25" grpId="0"/>
      <p:bldP spid="28" grpId="0"/>
      <p:bldP spid="4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914400"/>
            <a:ext cx="8610600" cy="5029200"/>
          </a:xfrm>
        </p:spPr>
        <p:txBody>
          <a:bodyPr/>
          <a:lstStyle/>
          <a:p>
            <a:r>
              <a:rPr lang="en-US" dirty="0" smtClean="0"/>
              <a:t>Verifiable data storage </a:t>
            </a:r>
            <a:r>
              <a:rPr lang="en-US" sz="1400" i="1" dirty="0" smtClean="0"/>
              <a:t>[ESORICS’14]</a:t>
            </a:r>
            <a:endParaRPr lang="en-US" sz="1400" dirty="0" smtClean="0"/>
          </a:p>
          <a:p>
            <a:pPr lvl="1"/>
            <a:r>
              <a:rPr lang="en-US" sz="2000" dirty="0" smtClean="0"/>
              <a:t>Based on privacy preserving watchdog lookup</a:t>
            </a:r>
          </a:p>
          <a:p>
            <a:pPr lvl="1"/>
            <a:r>
              <a:rPr lang="en-US" sz="2000" dirty="0" smtClean="0"/>
              <a:t>Comparison with prior work</a:t>
            </a:r>
          </a:p>
          <a:p>
            <a:pPr lvl="2"/>
            <a:r>
              <a:rPr lang="en-US" sz="1800" dirty="0" smtClean="0"/>
              <a:t>Unlimited number of verifications</a:t>
            </a:r>
          </a:p>
          <a:p>
            <a:r>
              <a:rPr lang="en-US" dirty="0" smtClean="0"/>
              <a:t>Verifiable computation</a:t>
            </a:r>
            <a:r>
              <a:rPr lang="en-US" sz="1600" i="1" dirty="0" smtClean="0"/>
              <a:t> [ASIACCS’16]</a:t>
            </a:r>
          </a:p>
          <a:p>
            <a:pPr lvl="1"/>
            <a:r>
              <a:rPr lang="en-US" sz="2000" dirty="0" smtClean="0"/>
              <a:t>Based on simple </a:t>
            </a:r>
            <a:r>
              <a:rPr lang="en-US" sz="2000" dirty="0" err="1" smtClean="0"/>
              <a:t>maths</a:t>
            </a:r>
            <a:endParaRPr lang="en-US" sz="2000" dirty="0" smtClean="0"/>
          </a:p>
          <a:p>
            <a:pPr lvl="2"/>
            <a:r>
              <a:rPr lang="en-US" sz="1800" dirty="0" smtClean="0"/>
              <a:t>Euclidean division for polynomials</a:t>
            </a:r>
          </a:p>
          <a:p>
            <a:pPr lvl="2"/>
            <a:r>
              <a:rPr lang="en-US" sz="1800" dirty="0" smtClean="0"/>
              <a:t>Scalar product for matrices</a:t>
            </a:r>
          </a:p>
          <a:p>
            <a:pPr lvl="1"/>
            <a:r>
              <a:rPr lang="en-US" sz="2000" dirty="0" smtClean="0"/>
              <a:t>Comparison with prior work</a:t>
            </a:r>
          </a:p>
          <a:p>
            <a:pPr lvl="2"/>
            <a:r>
              <a:rPr lang="en-US" sz="1800" dirty="0" smtClean="0"/>
              <a:t>Efficient</a:t>
            </a:r>
          </a:p>
          <a:p>
            <a:pPr lvl="2"/>
            <a:r>
              <a:rPr lang="en-US" sz="1800" dirty="0" smtClean="0"/>
              <a:t>Publicly </a:t>
            </a:r>
            <a:r>
              <a:rPr lang="en-US" sz="1800" dirty="0" err="1" smtClean="0"/>
              <a:t>delegatable</a:t>
            </a:r>
            <a:r>
              <a:rPr lang="en-US" sz="1800" dirty="0" smtClean="0"/>
              <a:t> and verifiable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Future 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Verifiability with privacy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6"/>
            <a:ext cx="504056" cy="3333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Eurostile LT St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8080"/>
                </a:solidFill>
                <a:ea typeface="ＭＳ Ｐゴシック" pitchFamily="-65" charset="-128"/>
              </a:rPr>
              <a:t>Melek Önen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9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melek.onen@eurecom.fr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Verifiable Matrix Multiplication – Details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6"/>
            <a:ext cx="504056" cy="333375"/>
          </a:xfrm>
          <a:prstGeom prst="rect">
            <a:avLst/>
          </a:prstGeom>
        </p:spPr>
        <p:txBody>
          <a:bodyPr/>
          <a:lstStyle/>
          <a:p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/>
              <a:t>17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38915"/>
                  </p:ext>
                </p:extLst>
              </p:nvPr>
            </p:nvGraphicFramePr>
            <p:xfrm>
              <a:off x="2915816" y="1124744"/>
              <a:ext cx="5904656" cy="39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216264"/>
                    <a:gridCol w="3528392"/>
                  </a:tblGrid>
                  <a:tr h="323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Matrix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882875483"/>
                  </p:ext>
                </p:extLst>
              </p:nvPr>
            </p:nvGraphicFramePr>
            <p:xfrm>
              <a:off x="2915816" y="1124744"/>
              <a:ext cx="5904656" cy="39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216264"/>
                    <a:gridCol w="3528392"/>
                  </a:tblGrid>
                  <a:tr h="3962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Matrix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358" t="-4615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31110"/>
              </p:ext>
            </p:extLst>
          </p:nvPr>
        </p:nvGraphicFramePr>
        <p:xfrm>
          <a:off x="323528" y="1124744"/>
          <a:ext cx="2088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Setup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920002"/>
                  </p:ext>
                </p:extLst>
              </p:nvPr>
            </p:nvGraphicFramePr>
            <p:xfrm>
              <a:off x="2915816" y="1639457"/>
              <a:ext cx="5904656" cy="41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216264"/>
                    <a:gridCol w="3528392"/>
                  </a:tblGrid>
                  <a:tr h="3960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Auxiliary matrices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 </a:t>
                          </a:r>
                          <a:endParaRPr lang="en-US" sz="1800" b="1" dirty="0" smtClean="0">
                            <a:solidFill>
                              <a:schemeClr val="bg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𝑹</m:t>
                              </m:r>
                            </m:oMath>
                          </a14:m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/>
                              <a:cs typeface="+mn-cs"/>
                            </a:rPr>
                            <a:t> </a:t>
                          </a:r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a:t>and</a:t>
                          </a:r>
                          <a:r>
                            <a:rPr kumimoji="0" lang="en-US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𝑵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kumimoji="0" lang="en-US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𝒊𝒋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𝒈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𝜹</m:t>
                                  </m:r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948136202"/>
                  </p:ext>
                </p:extLst>
              </p:nvPr>
            </p:nvGraphicFramePr>
            <p:xfrm>
              <a:off x="2915816" y="1639457"/>
              <a:ext cx="5904656" cy="41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0000"/>
                    <a:gridCol w="216264"/>
                    <a:gridCol w="3528392"/>
                  </a:tblGrid>
                  <a:tr h="41637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Auxiliary matrices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 </a:t>
                          </a:r>
                          <a:endParaRPr lang="en-US" sz="1800" b="1" dirty="0" smtClean="0">
                            <a:solidFill>
                              <a:schemeClr val="bg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7358" t="-2941" b="-176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0" name="Group 29"/>
          <p:cNvGrpSpPr/>
          <p:nvPr/>
        </p:nvGrpSpPr>
        <p:grpSpPr>
          <a:xfrm>
            <a:off x="6635125" y="2358170"/>
            <a:ext cx="2041331" cy="1379291"/>
            <a:chOff x="5202621" y="5012455"/>
            <a:chExt cx="1524096" cy="101667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64" b="18230"/>
            <a:stretch/>
          </p:blipFill>
          <p:spPr>
            <a:xfrm>
              <a:off x="5202621" y="5012455"/>
              <a:ext cx="1524096" cy="1016673"/>
            </a:xfrm>
            <a:prstGeom prst="rect">
              <a:avLst/>
            </a:prstGeom>
          </p:spPr>
        </p:pic>
        <p:pic>
          <p:nvPicPr>
            <p:cNvPr id="35" name="Picture 6" descr="http://www.infowebmaster.fr/img/icones/Nuvola_apps_kcmsyste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078" y="5265635"/>
              <a:ext cx="736199" cy="73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827584" y="6329561"/>
            <a:ext cx="6264696" cy="5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Kaoutar Elkhiyaoui, </a:t>
            </a:r>
            <a:r>
              <a:rPr lang="en-US" dirty="0" err="1" smtClean="0"/>
              <a:t>Melek</a:t>
            </a:r>
            <a:r>
              <a:rPr lang="en-US" dirty="0" smtClean="0"/>
              <a:t> </a:t>
            </a:r>
            <a:r>
              <a:rPr lang="en-US" dirty="0" err="1" smtClean="0"/>
              <a:t>Önen</a:t>
            </a:r>
            <a:r>
              <a:rPr lang="en-US" dirty="0" smtClean="0"/>
              <a:t>, Monir Azraoui, Refik Molva</a:t>
            </a:r>
          </a:p>
          <a:p>
            <a:r>
              <a:rPr lang="en-US" dirty="0" smtClean="0"/>
              <a:t>Efficient Techniques for Publicly Verifiable Delegation of Computation</a:t>
            </a:r>
          </a:p>
          <a:p>
            <a:r>
              <a:rPr lang="en-US" dirty="0" smtClean="0"/>
              <a:t>ASIACCS’16, Xi’an, China, May 31, 2016</a:t>
            </a:r>
          </a:p>
          <a:p>
            <a:endParaRPr lang="fr-FR" dirty="0" smtClean="0">
              <a:ea typeface="ＭＳ Ｐゴシック" pitchFamily="-65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564850"/>
                  </p:ext>
                </p:extLst>
              </p:nvPr>
            </p:nvGraphicFramePr>
            <p:xfrm>
              <a:off x="195667" y="4366800"/>
              <a:ext cx="4262674" cy="911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0029"/>
                    <a:gridCol w="216264"/>
                    <a:gridCol w="3306381"/>
                  </a:tblGrid>
                  <a:tr h="1208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𝑷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𝑲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𝒆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∏"/>
                                                <m:ctrlP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𝒊</m:t>
                                                </m:r>
                                                <m: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𝒏</m:t>
                                                </m:r>
                                              </m:sup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800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800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𝒈</m:t>
                                                    </m:r>
                                                  </m:e>
                                                  <m:sub/>
                                                  <m:sup>
                                                    <m:sSub>
                                                      <m:sSubPr>
                                                        <m:ctrlP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𝝀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𝒊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𝑹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𝒊𝒋</m:t>
                                                        </m:r>
                                                      </m:sub>
                                                    </m:sSub>
                                                  </m:sup>
                                                </m:sSubSup>
                                              </m:e>
                                            </m:nary>
                                            <m: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𝒉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𝒋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 smtClean="0">
                            <a:solidFill>
                              <a:schemeClr val="tx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6090234"/>
                  </p:ext>
                </p:extLst>
              </p:nvPr>
            </p:nvGraphicFramePr>
            <p:xfrm>
              <a:off x="195667" y="4366800"/>
              <a:ext cx="4262674" cy="911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0029"/>
                    <a:gridCol w="216264"/>
                    <a:gridCol w="3306381"/>
                  </a:tblGrid>
                  <a:tr h="911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r="-478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8967" r="-1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508005"/>
                  </p:ext>
                </p:extLst>
              </p:nvPr>
            </p:nvGraphicFramePr>
            <p:xfrm>
              <a:off x="6948264" y="4462182"/>
              <a:ext cx="1880488" cy="39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091"/>
                    <a:gridCol w="208280"/>
                    <a:gridCol w="940117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𝑬</m:t>
                                </m:r>
                                <m:sSub>
                                  <m:sSub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𝑴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𝑵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chemeClr val="dk1"/>
                            </a:solidFill>
                            <a:latin typeface="Cambria Math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7321293"/>
                  </p:ext>
                </p:extLst>
              </p:nvPr>
            </p:nvGraphicFramePr>
            <p:xfrm>
              <a:off x="6948264" y="4462182"/>
              <a:ext cx="1880488" cy="39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091"/>
                    <a:gridCol w="208280"/>
                    <a:gridCol w="940117"/>
                  </a:tblGrid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833" t="-1538" r="-157500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00649" t="-1538" r="-649" b="-92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Picture 9" descr="Business Man Blu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790" y="2348880"/>
            <a:ext cx="1985432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3203848" y="1988840"/>
            <a:ext cx="2304256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020272" y="1484784"/>
            <a:ext cx="1216281" cy="2968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300192" y="1988840"/>
            <a:ext cx="2232248" cy="2464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16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6"/>
            <a:ext cx="504056" cy="333375"/>
          </a:xfrm>
          <a:prstGeom prst="rect">
            <a:avLst/>
          </a:prstGeom>
        </p:spPr>
        <p:txBody>
          <a:bodyPr/>
          <a:lstStyle/>
          <a:p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/>
              <a:t>18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5126534"/>
                  </p:ext>
                </p:extLst>
              </p:nvPr>
            </p:nvGraphicFramePr>
            <p:xfrm>
              <a:off x="197074" y="5363107"/>
              <a:ext cx="4254680" cy="87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1600"/>
                    <a:gridCol w="208280"/>
                    <a:gridCol w="3304800"/>
                  </a:tblGrid>
                  <a:tr h="8640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𝑽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 smtClean="0">
                            <a:solidFill>
                              <a:schemeClr val="bg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𝑽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𝒋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=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𝒎</m:t>
                                    </m:r>
                                  </m:sup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𝑷</m:t>
                                    </m:r>
                                    <m:sSubSup>
                                      <m:sSubSupPr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𝒋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kumimoji="0" lang="en-US" sz="18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8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8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9962781"/>
                  </p:ext>
                </p:extLst>
              </p:nvPr>
            </p:nvGraphicFramePr>
            <p:xfrm>
              <a:off x="197074" y="5363107"/>
              <a:ext cx="4254680" cy="87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1600"/>
                    <a:gridCol w="208280"/>
                    <a:gridCol w="3304800"/>
                  </a:tblGrid>
                  <a:tr h="8742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699" r="-472951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782" t="-699" r="-185" b="-6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01857"/>
              </p:ext>
            </p:extLst>
          </p:nvPr>
        </p:nvGraphicFramePr>
        <p:xfrm>
          <a:off x="323528" y="1124744"/>
          <a:ext cx="2088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Problem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 Generation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>
            <a:off x="2641770" y="2805088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38214" y="2276872"/>
                <a:ext cx="20381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𝑴</m:t>
                      </m:r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14" y="2276872"/>
                <a:ext cx="203819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43280"/>
              </p:ext>
            </p:extLst>
          </p:nvPr>
        </p:nvGraphicFramePr>
        <p:xfrm>
          <a:off x="6660464" y="1124744"/>
          <a:ext cx="2088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Compute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885066"/>
                  </p:ext>
                </p:extLst>
              </p:nvPr>
            </p:nvGraphicFramePr>
            <p:xfrm>
              <a:off x="5686880" y="4653136"/>
              <a:ext cx="315744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7200"/>
                    <a:gridCol w="216024"/>
                    <a:gridCol w="1944216"/>
                  </a:tblGrid>
                  <a:tr h="144016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Result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acc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𝑴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583454"/>
                  </p:ext>
                </p:extLst>
              </p:nvPr>
            </p:nvGraphicFramePr>
            <p:xfrm>
              <a:off x="5686880" y="4653136"/>
              <a:ext cx="315744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7200"/>
                    <a:gridCol w="216024"/>
                    <a:gridCol w="1944216"/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Result</a:t>
                          </a:r>
                          <a:endParaRPr lang="en-US" sz="1800" b="1" dirty="0" smtClean="0">
                            <a:solidFill>
                              <a:schemeClr val="bg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2696" t="-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6510415"/>
                  </p:ext>
                </p:extLst>
              </p:nvPr>
            </p:nvGraphicFramePr>
            <p:xfrm>
              <a:off x="5686880" y="5182262"/>
              <a:ext cx="3167500" cy="87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7200"/>
                    <a:gridCol w="216024"/>
                    <a:gridCol w="1954276"/>
                  </a:tblGrid>
                  <a:tr h="792088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Proof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𝚷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∏"/>
                                        <m:ctrlP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𝒋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US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𝒊𝒋</m:t>
                                                </m:r>
                                              </m:sub>
                                            </m:sSub>
                                          </m:e>
                                          <m:sub/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</m:sup>
                                        </m:sSubSup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669871"/>
                  </p:ext>
                </p:extLst>
              </p:nvPr>
            </p:nvGraphicFramePr>
            <p:xfrm>
              <a:off x="5686880" y="5182262"/>
              <a:ext cx="3167500" cy="87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7200"/>
                    <a:gridCol w="216024"/>
                    <a:gridCol w="1954276"/>
                  </a:tblGrid>
                  <a:tr h="874205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  <a:ea typeface="Cambria Math"/>
                            </a:rPr>
                            <a:t>Proof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62500" r="-3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2641770" y="3399329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18474" y="3492325"/>
                <a:ext cx="877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smtClean="0">
                          <a:solidFill>
                            <a:srgbClr val="C00000"/>
                          </a:solidFill>
                          <a:latin typeface="Cambria Math"/>
                        </a:rPr>
                        <m:t>𝚷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74" y="3492325"/>
                <a:ext cx="87767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647700"/>
          </a:xfrm>
        </p:spPr>
        <p:txBody>
          <a:bodyPr/>
          <a:lstStyle/>
          <a:p>
            <a:r>
              <a:rPr lang="en-US" dirty="0" smtClean="0"/>
              <a:t>Verifiable Matrix Multiplication – Details</a:t>
            </a:r>
            <a:endParaRPr lang="en-US" dirty="0"/>
          </a:p>
        </p:txBody>
      </p:sp>
      <p:sp>
        <p:nvSpPr>
          <p:cNvPr id="25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827584" y="6329561"/>
            <a:ext cx="6264696" cy="5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Kaoutar Elkhiyaoui, </a:t>
            </a:r>
            <a:r>
              <a:rPr lang="en-US" dirty="0" err="1" smtClean="0"/>
              <a:t>Melek</a:t>
            </a:r>
            <a:r>
              <a:rPr lang="en-US" dirty="0" smtClean="0"/>
              <a:t> </a:t>
            </a:r>
            <a:r>
              <a:rPr lang="en-US" dirty="0" err="1" smtClean="0"/>
              <a:t>Önen</a:t>
            </a:r>
            <a:r>
              <a:rPr lang="en-US" dirty="0" smtClean="0"/>
              <a:t>, Monir Azraoui, Refik Molva</a:t>
            </a:r>
          </a:p>
          <a:p>
            <a:r>
              <a:rPr lang="en-US" dirty="0" smtClean="0"/>
              <a:t>Efficient Techniques for Publicly Verifiable Delegation of Computation</a:t>
            </a:r>
          </a:p>
          <a:p>
            <a:r>
              <a:rPr lang="en-US" dirty="0" smtClean="0"/>
              <a:t>ASIACCS’16, Xi’an, China, May 31, 2016</a:t>
            </a:r>
          </a:p>
          <a:p>
            <a:endParaRPr lang="fr-FR" dirty="0" smtClean="0">
              <a:ea typeface="ＭＳ Ｐゴシック" pitchFamily="-65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635125" y="2358170"/>
            <a:ext cx="2041331" cy="1379291"/>
            <a:chOff x="5202621" y="5012455"/>
            <a:chExt cx="1524096" cy="101667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64" b="18230"/>
            <a:stretch/>
          </p:blipFill>
          <p:spPr>
            <a:xfrm>
              <a:off x="5202621" y="5012455"/>
              <a:ext cx="1524096" cy="1016673"/>
            </a:xfrm>
            <a:prstGeom prst="rect">
              <a:avLst/>
            </a:prstGeom>
          </p:spPr>
        </p:pic>
        <p:pic>
          <p:nvPicPr>
            <p:cNvPr id="33" name="Picture 6" descr="http://www.infowebmaster.fr/img/icones/Nuvola_apps_kcmsyste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078" y="5265635"/>
              <a:ext cx="736199" cy="73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667929"/>
                  </p:ext>
                </p:extLst>
              </p:nvPr>
            </p:nvGraphicFramePr>
            <p:xfrm>
              <a:off x="6948264" y="4156313"/>
              <a:ext cx="1880488" cy="39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091"/>
                    <a:gridCol w="208280"/>
                    <a:gridCol w="940117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dirty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𝑬</m:t>
                                </m:r>
                                <m:sSub>
                                  <m:sSubPr>
                                    <m:ctrlP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kern="1200" dirty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 (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𝑴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𝑵</m:t>
                                </m:r>
                                <m:r>
                                  <a:rPr lang="en-US" sz="1800" b="1" i="1" kern="120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i="1" kern="1200" dirty="0">
                            <a:solidFill>
                              <a:schemeClr val="dk1"/>
                            </a:solidFill>
                            <a:latin typeface="Cambria Math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0840121"/>
                  </p:ext>
                </p:extLst>
              </p:nvPr>
            </p:nvGraphicFramePr>
            <p:xfrm>
              <a:off x="6948264" y="4156313"/>
              <a:ext cx="1880488" cy="39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2091"/>
                    <a:gridCol w="208280"/>
                    <a:gridCol w="940117"/>
                  </a:tblGrid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833" t="-1538" r="-157500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100649" t="-1538" r="-649" b="-92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364" y="2204864"/>
            <a:ext cx="1980000" cy="19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587267"/>
                  </p:ext>
                </p:extLst>
              </p:nvPr>
            </p:nvGraphicFramePr>
            <p:xfrm>
              <a:off x="195667" y="4366800"/>
              <a:ext cx="4262674" cy="911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0029"/>
                    <a:gridCol w="216264"/>
                    <a:gridCol w="3306381"/>
                  </a:tblGrid>
                  <a:tr h="12089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𝑷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𝑲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𝒆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∏"/>
                                                <m:ctrlP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𝒊</m:t>
                                                </m:r>
                                                <m: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𝒏</m:t>
                                                </m:r>
                                              </m:sup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sz="1800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sz="1800" b="1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𝒈</m:t>
                                                    </m:r>
                                                  </m:e>
                                                  <m:sub/>
                                                  <m:sup>
                                                    <m:sSub>
                                                      <m:sSubPr>
                                                        <m:ctrlP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𝝀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𝒊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𝑹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1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𝒊𝒋</m:t>
                                                        </m:r>
                                                      </m:sub>
                                                    </m:sSub>
                                                  </m:sup>
                                                </m:sSubSup>
                                              </m:e>
                                            </m:nary>
                                            <m: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𝒉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𝒋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 smtClean="0">
                            <a:solidFill>
                              <a:schemeClr val="tx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514539"/>
                  </p:ext>
                </p:extLst>
              </p:nvPr>
            </p:nvGraphicFramePr>
            <p:xfrm>
              <a:off x="195667" y="4366800"/>
              <a:ext cx="4262674" cy="911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0029"/>
                    <a:gridCol w="216264"/>
                    <a:gridCol w="3306381"/>
                  </a:tblGrid>
                  <a:tr h="9112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r="-478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5"/>
                          <a:stretch>
                            <a:fillRect l="-28967" r="-18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319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6"/>
            <a:ext cx="504056" cy="333375"/>
          </a:xfrm>
          <a:prstGeom prst="rect">
            <a:avLst/>
          </a:prstGeom>
        </p:spPr>
        <p:txBody>
          <a:bodyPr/>
          <a:lstStyle/>
          <a:p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/>
              <a:t>19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82369"/>
              </p:ext>
            </p:extLst>
          </p:nvPr>
        </p:nvGraphicFramePr>
        <p:xfrm>
          <a:off x="323528" y="1124744"/>
          <a:ext cx="2088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/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Verify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056713"/>
                  </p:ext>
                </p:extLst>
              </p:nvPr>
            </p:nvGraphicFramePr>
            <p:xfrm>
              <a:off x="4536504" y="5149049"/>
              <a:ext cx="4644008" cy="10882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44008"/>
                  </a:tblGrid>
                  <a:tr h="1088263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𝒆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𝚷</m:t>
                                    </m:r>
                                    <m:r>
                                      <a:rPr kumimoji="0" lang="en-US" sz="2400" b="1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</m:d>
                                <m:r>
                                  <a:rPr lang="en-US" sz="3200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≟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𝒆</m:t>
                                </m:r>
                                <m:d>
                                  <m:d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∏"/>
                                        <m:ctrlP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𝒊</m:t>
                                        </m:r>
                                        <m: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=</m:t>
                                        </m:r>
                                        <m: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𝒏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kumimoji="0" lang="en-US" sz="24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0" lang="en-US" sz="24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  <m:t>𝒈</m:t>
                                            </m:r>
                                          </m:e>
                                          <m:sub/>
                                          <m:sup>
                                            <m:sSub>
                                              <m:sSubPr>
                                                <m:ctrlPr>
                                                  <a:rPr kumimoji="0" lang="en-US" sz="2400" b="1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/>
                                                    <a:ea typeface="Cambria Math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0" lang="en-US" sz="2400" b="1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/>
                                                        <a:ea typeface="Cambria Math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0" lang="en-US" sz="2400" b="1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/>
                                                        <a:ea typeface="Cambria Math"/>
                                                        <a:cs typeface="+mn-cs"/>
                                                      </a:rPr>
                                                      <m:t>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0" lang="en-US" sz="2400" b="1" i="1" u="none" strike="noStrike" kern="1200" cap="none" spc="0" normalizeH="0" baseline="0" noProof="0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/>
                                                        <a:ea typeface="Cambria Math"/>
                                                        <a:cs typeface="+mn-cs"/>
                                                      </a:rPr>
                                                      <m:t>𝒊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kumimoji="0" lang="en-US" sz="2400" b="1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/>
                                                    <a:ea typeface="Cambria Math"/>
                                                    <a:cs typeface="+mn-cs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2400" b="1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/>
                                                    <a:ea typeface="Cambria Math"/>
                                                    <a:cs typeface="+mn-cs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/>
                                            <a:cs typeface="+mn-cs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kumimoji="0" lang="en-US" sz="24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𝜹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𝑽</m:t>
                                </m:r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0822965"/>
                  </p:ext>
                </p:extLst>
              </p:nvPr>
            </p:nvGraphicFramePr>
            <p:xfrm>
              <a:off x="4536504" y="5149049"/>
              <a:ext cx="4644008" cy="10882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44008"/>
                  </a:tblGrid>
                  <a:tr h="1088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itle 5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647700"/>
          </a:xfrm>
        </p:spPr>
        <p:txBody>
          <a:bodyPr/>
          <a:lstStyle/>
          <a:p>
            <a:r>
              <a:rPr lang="en-US" dirty="0" smtClean="0"/>
              <a:t>Verifiable Matrix Multiplication – Details</a:t>
            </a:r>
            <a:endParaRPr lang="en-US" dirty="0"/>
          </a:p>
        </p:txBody>
      </p:sp>
      <p:sp>
        <p:nvSpPr>
          <p:cNvPr id="18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827584" y="6329561"/>
            <a:ext cx="6264696" cy="5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Kaoutar Elkhiyaoui, </a:t>
            </a:r>
            <a:r>
              <a:rPr lang="en-US" dirty="0" err="1" smtClean="0"/>
              <a:t>Melek</a:t>
            </a:r>
            <a:r>
              <a:rPr lang="en-US" dirty="0" smtClean="0"/>
              <a:t> </a:t>
            </a:r>
            <a:r>
              <a:rPr lang="en-US" dirty="0" err="1" smtClean="0"/>
              <a:t>Önen</a:t>
            </a:r>
            <a:r>
              <a:rPr lang="en-US" dirty="0" smtClean="0"/>
              <a:t>, Monir Azraoui, Refik Molva</a:t>
            </a:r>
          </a:p>
          <a:p>
            <a:r>
              <a:rPr lang="en-US" dirty="0" smtClean="0"/>
              <a:t>Efficient Techniques for Publicly Verifiable Delegation of Computation</a:t>
            </a:r>
          </a:p>
          <a:p>
            <a:r>
              <a:rPr lang="en-US" dirty="0" smtClean="0"/>
              <a:t>ASIACCS’16, Xi’an, China, May 31, 2016</a:t>
            </a:r>
          </a:p>
          <a:p>
            <a:endParaRPr lang="fr-FR" dirty="0" smtClean="0">
              <a:ea typeface="ＭＳ Ｐゴシック" pitchFamily="-65" charset="-128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2641770" y="3399329"/>
            <a:ext cx="363108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6635125" y="2358170"/>
            <a:ext cx="2041331" cy="1379291"/>
            <a:chOff x="5202621" y="5012455"/>
            <a:chExt cx="1524096" cy="101667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64" b="18230"/>
            <a:stretch/>
          </p:blipFill>
          <p:spPr>
            <a:xfrm>
              <a:off x="5202621" y="5012455"/>
              <a:ext cx="1524096" cy="1016673"/>
            </a:xfrm>
            <a:prstGeom prst="rect">
              <a:avLst/>
            </a:prstGeom>
          </p:spPr>
        </p:pic>
        <p:pic>
          <p:nvPicPr>
            <p:cNvPr id="36" name="Picture 6" descr="http://www.infowebmaster.fr/img/icones/Nuvola_apps_kcmsystem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078" y="5265635"/>
              <a:ext cx="736199" cy="73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8474" y="3492325"/>
                <a:ext cx="877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smtClean="0">
                          <a:solidFill>
                            <a:srgbClr val="C00000"/>
                          </a:solidFill>
                          <a:latin typeface="Cambria Math"/>
                        </a:rPr>
                        <m:t>𝚷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74" y="3492325"/>
                <a:ext cx="87767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1980000" cy="19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148312"/>
                  </p:ext>
                </p:extLst>
              </p:nvPr>
            </p:nvGraphicFramePr>
            <p:xfrm>
              <a:off x="197074" y="5363107"/>
              <a:ext cx="4254680" cy="87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1600"/>
                    <a:gridCol w="208280"/>
                    <a:gridCol w="3304800"/>
                  </a:tblGrid>
                  <a:tr h="8640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𝑽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 smtClean="0">
                            <a:solidFill>
                              <a:schemeClr val="bg1"/>
                            </a:solidFill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𝑽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𝒋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=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𝒎</m:t>
                                    </m:r>
                                  </m:sup>
                                  <m:e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𝑷</m:t>
                                    </m:r>
                                    <m:sSubSup>
                                      <m:sSubSupPr>
                                        <m:ctrlP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𝑲</m:t>
                                        </m:r>
                                      </m:e>
                                      <m:sub>
                                        <m:r>
                                          <a:rPr kumimoji="0" lang="en-US" sz="1800" b="1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  <a:cs typeface="+mn-cs"/>
                                          </a:rPr>
                                          <m:t>𝒋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kumimoji="0" lang="en-US" sz="18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18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1800" b="1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Cambria Math"/>
                                                <a:cs typeface="+mn-cs"/>
                                              </a:rPr>
                                              <m:t>𝒋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49580"/>
                  </p:ext>
                </p:extLst>
              </p:nvPr>
            </p:nvGraphicFramePr>
            <p:xfrm>
              <a:off x="197074" y="5363107"/>
              <a:ext cx="4254680" cy="87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1600"/>
                    <a:gridCol w="208280"/>
                    <a:gridCol w="3304800"/>
                  </a:tblGrid>
                  <a:tr h="8742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t="-699" r="-472951" b="-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00" b="0" dirty="0" smtClean="0">
                            <a:ea typeface="Cambria Math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8782" t="-699" r="-185" b="-6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37" y="1175874"/>
            <a:ext cx="4758126" cy="316835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914"/>
            <a:ext cx="8964488" cy="647700"/>
          </a:xfrm>
        </p:spPr>
        <p:txBody>
          <a:bodyPr/>
          <a:lstStyle/>
          <a:p>
            <a:r>
              <a:rPr lang="de-DE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Cloud </a:t>
            </a: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– </a:t>
            </a:r>
            <a:r>
              <a:rPr lang="de-DE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Outsourcing </a:t>
            </a: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65" charset="-128"/>
              </a:rPr>
              <a:t>Storage and Computation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5486400" y="4139223"/>
            <a:ext cx="1872000" cy="720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latin typeface="+mn-lt"/>
                <a:cs typeface="+mn-cs"/>
              </a:rPr>
              <a:t>Multi-Tenancy</a:t>
            </a:r>
            <a:endParaRPr lang="en-US" sz="20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7500"/>
          <a:stretch/>
        </p:blipFill>
        <p:spPr>
          <a:xfrm>
            <a:off x="4205252" y="5859310"/>
            <a:ext cx="720000" cy="46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00" y="998135"/>
            <a:ext cx="432000" cy="5502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16" y="1070989"/>
            <a:ext cx="468000" cy="4680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456765" y="4266205"/>
            <a:ext cx="1395155" cy="1199821"/>
            <a:chOff x="2456765" y="4266205"/>
            <a:chExt cx="1395155" cy="119982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900" y="4266205"/>
              <a:ext cx="1008000" cy="10080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456765" y="5226407"/>
              <a:ext cx="1395155" cy="2396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normAutofit fontScale="55000" lnSpcReduction="20000"/>
            </a:bodyPr>
            <a:lstStyle/>
            <a:p>
              <a:pPr algn="ctr"/>
              <a:r>
                <a:rPr lang="en-US" sz="2000" b="1" dirty="0" smtClean="0">
                  <a:latin typeface="+mn-lt"/>
                  <a:cs typeface="+mn-cs"/>
                </a:rPr>
                <a:t>Company A</a:t>
              </a:r>
              <a:endParaRPr lang="en-US" sz="2000" b="1" dirty="0">
                <a:latin typeface="+mn-lt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67674" y="4266205"/>
            <a:ext cx="1395155" cy="1199821"/>
            <a:chOff x="3867674" y="4266205"/>
            <a:chExt cx="1395155" cy="119982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030" y="4266205"/>
              <a:ext cx="1008000" cy="1008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67674" y="5226407"/>
              <a:ext cx="1395155" cy="2396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normAutofit fontScale="55000" lnSpcReduction="20000"/>
            </a:bodyPr>
            <a:lstStyle/>
            <a:p>
              <a:pPr algn="ctr"/>
              <a:r>
                <a:rPr lang="en-US" sz="2000" b="1" dirty="0" smtClean="0">
                  <a:latin typeface="+mn-lt"/>
                  <a:cs typeface="+mn-cs"/>
                </a:rPr>
                <a:t>Company B</a:t>
              </a:r>
              <a:endParaRPr lang="en-US" sz="2000" b="1" dirty="0">
                <a:latin typeface="+mn-lt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78582" y="4269223"/>
            <a:ext cx="1395155" cy="1196803"/>
            <a:chOff x="5278582" y="4269223"/>
            <a:chExt cx="1395155" cy="119680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72160" y="4269223"/>
              <a:ext cx="1008000" cy="100196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278582" y="5226407"/>
              <a:ext cx="1395155" cy="2396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normAutofit fontScale="55000" lnSpcReduction="20000"/>
            </a:bodyPr>
            <a:lstStyle/>
            <a:p>
              <a:pPr algn="ctr"/>
              <a:r>
                <a:rPr lang="en-US" sz="2000" b="1" dirty="0" smtClean="0">
                  <a:latin typeface="+mn-lt"/>
                  <a:cs typeface="+mn-cs"/>
                </a:rPr>
                <a:t>User</a:t>
              </a:r>
              <a:endParaRPr lang="en-US" sz="2000" b="1" dirty="0">
                <a:latin typeface="+mn-lt"/>
                <a:cs typeface="+mn-cs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 flipV="1">
            <a:off x="3167900" y="3761602"/>
            <a:ext cx="0" cy="5046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4589076" y="3761602"/>
            <a:ext cx="0" cy="56717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5976160" y="3754184"/>
            <a:ext cx="0" cy="50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37" idx="2"/>
            <a:endCxn id="32" idx="0"/>
          </p:cNvCxnSpPr>
          <p:nvPr/>
        </p:nvCxnSpPr>
        <p:spPr bwMode="auto">
          <a:xfrm>
            <a:off x="4565252" y="5466026"/>
            <a:ext cx="0" cy="39328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3154341" y="1788705"/>
            <a:ext cx="159588" cy="180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6666753" y="2148705"/>
            <a:ext cx="284310" cy="2182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Flowchart: Magnetic Disk 55"/>
          <p:cNvSpPr/>
          <p:nvPr/>
        </p:nvSpPr>
        <p:spPr bwMode="auto">
          <a:xfrm>
            <a:off x="3424373" y="2328640"/>
            <a:ext cx="504000" cy="869689"/>
          </a:xfrm>
          <a:prstGeom prst="flowChartMagneticDisk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Flowchart: Magnetic Disk 58"/>
          <p:cNvSpPr/>
          <p:nvPr/>
        </p:nvSpPr>
        <p:spPr bwMode="auto">
          <a:xfrm>
            <a:off x="4618543" y="2824644"/>
            <a:ext cx="504000" cy="378000"/>
          </a:xfrm>
          <a:prstGeom prst="flowChartMagneticDisk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Flowchart: Magnetic Disk 61"/>
          <p:cNvSpPr/>
          <p:nvPr/>
        </p:nvSpPr>
        <p:spPr bwMode="auto">
          <a:xfrm>
            <a:off x="5215628" y="2444030"/>
            <a:ext cx="504000" cy="756000"/>
          </a:xfrm>
          <a:prstGeom prst="flowChartMagneticDisk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Flowchart: Magnetic Disk 59"/>
          <p:cNvSpPr/>
          <p:nvPr/>
        </p:nvSpPr>
        <p:spPr bwMode="auto">
          <a:xfrm>
            <a:off x="4021458" y="2773783"/>
            <a:ext cx="504000" cy="430192"/>
          </a:xfrm>
          <a:prstGeom prst="flowChartMagneticDisk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65162" y="3895310"/>
            <a:ext cx="2232348" cy="725748"/>
            <a:chOff x="6759147" y="3754184"/>
            <a:chExt cx="2232348" cy="725748"/>
          </a:xfrm>
        </p:grpSpPr>
        <p:sp>
          <p:nvSpPr>
            <p:cNvPr id="24" name="TextBox 23"/>
            <p:cNvSpPr txBox="1"/>
            <p:nvPr/>
          </p:nvSpPr>
          <p:spPr>
            <a:xfrm>
              <a:off x="7479495" y="3759932"/>
              <a:ext cx="1512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Reduced IT costs</a:t>
              </a:r>
              <a:endParaRPr lang="en-US" sz="2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147" y="3754184"/>
              <a:ext cx="684000" cy="684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0" name="Group 79"/>
          <p:cNvGrpSpPr/>
          <p:nvPr/>
        </p:nvGrpSpPr>
        <p:grpSpPr>
          <a:xfrm>
            <a:off x="26207" y="5499310"/>
            <a:ext cx="2349265" cy="720000"/>
            <a:chOff x="6642230" y="5499310"/>
            <a:chExt cx="2349265" cy="720000"/>
          </a:xfrm>
        </p:grpSpPr>
        <p:sp>
          <p:nvSpPr>
            <p:cNvPr id="26" name="TextBox 25"/>
            <p:cNvSpPr txBox="1"/>
            <p:nvPr/>
          </p:nvSpPr>
          <p:spPr>
            <a:xfrm>
              <a:off x="7479495" y="5499310"/>
              <a:ext cx="1512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Flexibility</a:t>
              </a:r>
              <a:endParaRPr lang="en-US" sz="2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pic>
          <p:nvPicPr>
            <p:cNvPr id="1028" name="Picture 4" descr="http://www.tnasolutions.com/portals/0/images/news/blog/2011/Flexibility%20image%20med%20siz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230" y="5556915"/>
              <a:ext cx="828000" cy="61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97" y="1484989"/>
            <a:ext cx="747426" cy="7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3" name="Straight Connector 62"/>
          <p:cNvCxnSpPr/>
          <p:nvPr/>
        </p:nvCxnSpPr>
        <p:spPr bwMode="auto">
          <a:xfrm flipV="1">
            <a:off x="7497325" y="1365571"/>
            <a:ext cx="284310" cy="2182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0" y="1283464"/>
            <a:ext cx="705376" cy="705376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 bwMode="auto">
          <a:xfrm flipH="1" flipV="1">
            <a:off x="2663900" y="1304989"/>
            <a:ext cx="159588" cy="180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105010" y="4678697"/>
            <a:ext cx="2270462" cy="721728"/>
            <a:chOff x="6721033" y="4629621"/>
            <a:chExt cx="2270462" cy="721728"/>
          </a:xfrm>
        </p:grpSpPr>
        <p:sp>
          <p:nvSpPr>
            <p:cNvPr id="25" name="TextBox 24"/>
            <p:cNvSpPr txBox="1"/>
            <p:nvPr/>
          </p:nvSpPr>
          <p:spPr>
            <a:xfrm>
              <a:off x="7479495" y="4629621"/>
              <a:ext cx="1512000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Availability</a:t>
              </a:r>
              <a:endParaRPr lang="en-US" sz="2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26"/>
            <a:stretch/>
          </p:blipFill>
          <p:spPr bwMode="auto">
            <a:xfrm>
              <a:off x="6721033" y="4667349"/>
              <a:ext cx="711001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37" y="2678776"/>
            <a:ext cx="343723" cy="423044"/>
          </a:xfrm>
          <a:prstGeom prst="rect">
            <a:avLst/>
          </a:prstGeom>
          <a:noFill/>
        </p:spPr>
      </p:pic>
      <p:pic>
        <p:nvPicPr>
          <p:cNvPr id="57" name="Picture 6" descr="http://www.infowebmaster.fr/img/icones/Nuvola_apps_kcmsystem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88" y="2718990"/>
            <a:ext cx="438935" cy="4399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6" name="TextBox 65"/>
          <p:cNvSpPr txBox="1"/>
          <p:nvPr/>
        </p:nvSpPr>
        <p:spPr>
          <a:xfrm>
            <a:off x="2951820" y="3342492"/>
            <a:ext cx="1466957" cy="2520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n-lt"/>
                <a:cs typeface="+mn-cs"/>
              </a:rPr>
              <a:t>Data storage</a:t>
            </a:r>
            <a:endParaRPr lang="en-US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5639" y="3342492"/>
            <a:ext cx="1971432" cy="2520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n-lt"/>
                <a:cs typeface="+mn-cs"/>
              </a:rPr>
              <a:t>Data processing</a:t>
            </a:r>
            <a:endParaRPr lang="en-US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336" y="3615838"/>
            <a:ext cx="2340000" cy="259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n-lt"/>
                <a:cs typeface="+mn-cs"/>
                <a:sym typeface="Wingdings"/>
              </a:rPr>
              <a:t>Benefits</a:t>
            </a:r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76200" y="3267853"/>
            <a:ext cx="2448000" cy="465947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200" b="1" i="1" dirty="0" smtClean="0">
                <a:latin typeface="+mn-lt"/>
                <a:cs typeface="+mn-cs"/>
              </a:rPr>
              <a:t>[Cloud Security Spotlight 2015]</a:t>
            </a:r>
            <a:endParaRPr lang="en-US" sz="1200" b="1" i="1" dirty="0">
              <a:latin typeface="+mn-lt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67568" y="5920200"/>
            <a:ext cx="1971432" cy="2520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n-lt"/>
                <a:cs typeface="+mn-cs"/>
              </a:rPr>
              <a:t>Multi-tenancy</a:t>
            </a:r>
            <a:endParaRPr lang="en-US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48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1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69389"/>
              </p:ext>
            </p:extLst>
          </p:nvPr>
        </p:nvGraphicFramePr>
        <p:xfrm>
          <a:off x="199257" y="5925075"/>
          <a:ext cx="871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290"/>
                <a:gridCol w="6101710"/>
              </a:tblGrid>
              <a:tr h="26408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      General functions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      Key size and proof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generation linear with circuit size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62408"/>
              </p:ext>
            </p:extLst>
          </p:nvPr>
        </p:nvGraphicFramePr>
        <p:xfrm>
          <a:off x="199257" y="3138725"/>
          <a:ext cx="8712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107"/>
                <a:gridCol w="6117893"/>
              </a:tblGrid>
              <a:tr h="120582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      Efficient verification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efficient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</a:rPr>
                        <a:t>aPRFs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Verifiable Computation: Related Work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7"/>
            <a:ext cx="504056" cy="3333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r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45192"/>
              </p:ext>
            </p:extLst>
          </p:nvPr>
        </p:nvGraphicFramePr>
        <p:xfrm>
          <a:off x="199257" y="1009057"/>
          <a:ext cx="8712000" cy="219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000"/>
              </a:tblGrid>
              <a:tr h="3694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Algebraic PRFs</a:t>
                      </a:r>
                      <a:r>
                        <a:rPr lang="en-US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200" b="0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Benabbas</a:t>
                      </a:r>
                      <a:r>
                        <a:rPr lang="en-US" sz="12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et al. 2011,</a:t>
                      </a:r>
                      <a:r>
                        <a:rPr lang="en-US" sz="12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Fiore &amp; </a:t>
                      </a:r>
                      <a:r>
                        <a:rPr lang="en-US" sz="1200" b="0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Gennaro</a:t>
                      </a:r>
                      <a:r>
                        <a:rPr lang="en-US" sz="12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2012</a:t>
                      </a:r>
                      <a:r>
                        <a:rPr lang="en-US" sz="1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32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3254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Minus 60"/>
          <p:cNvSpPr/>
          <p:nvPr/>
        </p:nvSpPr>
        <p:spPr bwMode="auto">
          <a:xfrm>
            <a:off x="2870855" y="3119879"/>
            <a:ext cx="396000" cy="34838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Plus 63"/>
          <p:cNvSpPr>
            <a:spLocks noChangeAspect="1"/>
          </p:cNvSpPr>
          <p:nvPr/>
        </p:nvSpPr>
        <p:spPr bwMode="auto">
          <a:xfrm>
            <a:off x="280095" y="3114138"/>
            <a:ext cx="375843" cy="359867"/>
          </a:xfrm>
          <a:prstGeom prst="mathPlus">
            <a:avLst>
              <a:gd name="adj1" fmla="val 14898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78739"/>
              </p:ext>
            </p:extLst>
          </p:nvPr>
        </p:nvGraphicFramePr>
        <p:xfrm>
          <a:off x="199257" y="3699262"/>
          <a:ext cx="8712000" cy="227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000"/>
              </a:tblGrid>
              <a:tr h="3679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Pinocchio </a:t>
                      </a:r>
                      <a:r>
                        <a:rPr lang="en-US" sz="12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200" b="0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Parno</a:t>
                      </a:r>
                      <a:r>
                        <a:rPr lang="en-US" sz="12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et al. 2013]</a:t>
                      </a:r>
                      <a:endParaRPr lang="en-US" sz="2800" dirty="0" smtClean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0665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6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Minus 37"/>
          <p:cNvSpPr/>
          <p:nvPr/>
        </p:nvSpPr>
        <p:spPr bwMode="auto">
          <a:xfrm>
            <a:off x="2870855" y="5934219"/>
            <a:ext cx="396000" cy="34838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Plus 38"/>
          <p:cNvSpPr>
            <a:spLocks noChangeAspect="1"/>
          </p:cNvSpPr>
          <p:nvPr/>
        </p:nvSpPr>
        <p:spPr bwMode="auto">
          <a:xfrm>
            <a:off x="290706" y="5912485"/>
            <a:ext cx="375982" cy="360000"/>
          </a:xfrm>
          <a:prstGeom prst="mathPlus">
            <a:avLst>
              <a:gd name="adj1" fmla="val 14898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230393" y="4240739"/>
            <a:ext cx="958715" cy="625631"/>
            <a:chOff x="6057165" y="3879050"/>
            <a:chExt cx="1214093" cy="792284"/>
          </a:xfrm>
        </p:grpSpPr>
        <p:grpSp>
          <p:nvGrpSpPr>
            <p:cNvPr id="54" name="Group 53"/>
            <p:cNvGrpSpPr/>
            <p:nvPr/>
          </p:nvGrpSpPr>
          <p:grpSpPr>
            <a:xfrm>
              <a:off x="6057165" y="3879050"/>
              <a:ext cx="1214093" cy="792284"/>
              <a:chOff x="5881545" y="4212000"/>
              <a:chExt cx="1214093" cy="792284"/>
            </a:xfrm>
          </p:grpSpPr>
          <p:sp>
            <p:nvSpPr>
              <p:cNvPr id="60" name="Oval 170"/>
              <p:cNvSpPr/>
              <p:nvPr/>
            </p:nvSpPr>
            <p:spPr bwMode="auto">
              <a:xfrm>
                <a:off x="6437395" y="46800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5881545" y="4212000"/>
                <a:ext cx="1214093" cy="792284"/>
                <a:chOff x="5881545" y="4212000"/>
                <a:chExt cx="1214093" cy="792284"/>
              </a:xfrm>
            </p:grpSpPr>
            <p:sp>
              <p:nvSpPr>
                <p:cNvPr id="63" name="Oval 161"/>
                <p:cNvSpPr/>
                <p:nvPr/>
              </p:nvSpPr>
              <p:spPr bwMode="auto">
                <a:xfrm>
                  <a:off x="6106529" y="4392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/>
                </a:p>
              </p:txBody>
            </p:sp>
            <p:sp>
              <p:nvSpPr>
                <p:cNvPr id="69" name="Oval 162"/>
                <p:cNvSpPr/>
                <p:nvPr/>
              </p:nvSpPr>
              <p:spPr bwMode="auto">
                <a:xfrm>
                  <a:off x="6768260" y="4392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/>
                </a:p>
              </p:txBody>
            </p:sp>
            <p:cxnSp>
              <p:nvCxnSpPr>
                <p:cNvPr id="70" name="Straight Connector 164"/>
                <p:cNvCxnSpPr>
                  <a:endCxn id="63" idx="1"/>
                </p:cNvCxnSpPr>
                <p:nvPr/>
              </p:nvCxnSpPr>
              <p:spPr bwMode="auto">
                <a:xfrm>
                  <a:off x="5881545" y="4212000"/>
                  <a:ext cx="246072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165"/>
                <p:cNvCxnSpPr/>
                <p:nvPr/>
              </p:nvCxnSpPr>
              <p:spPr bwMode="auto">
                <a:xfrm>
                  <a:off x="6554828" y="4212000"/>
                  <a:ext cx="234520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167"/>
                <p:cNvCxnSpPr>
                  <a:endCxn id="63" idx="7"/>
                </p:cNvCxnSpPr>
                <p:nvPr/>
              </p:nvCxnSpPr>
              <p:spPr bwMode="auto">
                <a:xfrm flipH="1">
                  <a:off x="6229441" y="4212000"/>
                  <a:ext cx="225290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168"/>
                <p:cNvCxnSpPr>
                  <a:endCxn id="69" idx="7"/>
                </p:cNvCxnSpPr>
                <p:nvPr/>
              </p:nvCxnSpPr>
              <p:spPr bwMode="auto">
                <a:xfrm flipH="1">
                  <a:off x="6891172" y="4212000"/>
                  <a:ext cx="204466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172"/>
                <p:cNvCxnSpPr>
                  <a:stCxn id="63" idx="4"/>
                </p:cNvCxnSpPr>
                <p:nvPr/>
              </p:nvCxnSpPr>
              <p:spPr bwMode="auto">
                <a:xfrm>
                  <a:off x="6178529" y="4536000"/>
                  <a:ext cx="279954" cy="165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173"/>
                <p:cNvCxnSpPr>
                  <a:stCxn id="69" idx="4"/>
                  <a:endCxn id="60" idx="7"/>
                </p:cNvCxnSpPr>
                <p:nvPr/>
              </p:nvCxnSpPr>
              <p:spPr bwMode="auto">
                <a:xfrm flipH="1">
                  <a:off x="6560307" y="4536000"/>
                  <a:ext cx="279953" cy="165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172"/>
                <p:cNvCxnSpPr>
                  <a:stCxn id="60" idx="4"/>
                </p:cNvCxnSpPr>
                <p:nvPr/>
              </p:nvCxnSpPr>
              <p:spPr bwMode="auto">
                <a:xfrm>
                  <a:off x="6509395" y="4824000"/>
                  <a:ext cx="0" cy="18028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Plus 54"/>
            <p:cNvSpPr>
              <a:spLocks noChangeAspect="1"/>
            </p:cNvSpPr>
            <p:nvPr/>
          </p:nvSpPr>
          <p:spPr bwMode="auto">
            <a:xfrm>
              <a:off x="6293817" y="4075492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Plus 55"/>
            <p:cNvSpPr>
              <a:spLocks noChangeAspect="1"/>
            </p:cNvSpPr>
            <p:nvPr/>
          </p:nvSpPr>
          <p:spPr bwMode="auto">
            <a:xfrm rot="2700000">
              <a:off x="6968109" y="4077051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Plus 57"/>
            <p:cNvSpPr>
              <a:spLocks noChangeAspect="1"/>
            </p:cNvSpPr>
            <p:nvPr/>
          </p:nvSpPr>
          <p:spPr bwMode="auto">
            <a:xfrm rot="2700000">
              <a:off x="6634579" y="4373676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97750" y="4787570"/>
            <a:ext cx="122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latin typeface="+mn-lt"/>
                <a:cs typeface="+mn-cs"/>
              </a:rPr>
              <a:t>Arithmetic circuit</a:t>
            </a:r>
            <a:endParaRPr lang="en-US" sz="1200" i="1" dirty="0">
              <a:latin typeface="+mn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8855" y="4190028"/>
            <a:ext cx="1080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lt1"/>
                </a:solidFill>
                <a:latin typeface="+mn-lt"/>
                <a:cs typeface="+mn-cs"/>
              </a:rPr>
              <a:t>QAP polynomials</a:t>
            </a:r>
            <a:endParaRPr lang="en-US" sz="1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78" name="Picture 9" descr="Business Man Blu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6330" y="1898830"/>
            <a:ext cx="115515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83841" y="1448780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Setup</a:t>
            </a:r>
            <a:endParaRPr lang="en-US" sz="1600" i="1" dirty="0">
              <a:latin typeface="+mn-lt"/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2762851" y="1853825"/>
            <a:ext cx="3168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2762851" y="2303875"/>
            <a:ext cx="3168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H="1">
            <a:off x="2798851" y="2573905"/>
            <a:ext cx="3096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95" y="1403775"/>
            <a:ext cx="2295255" cy="1490315"/>
          </a:xfrm>
          <a:prstGeom prst="rect">
            <a:avLst/>
          </a:prstGeom>
        </p:spPr>
      </p:pic>
      <p:pic>
        <p:nvPicPr>
          <p:cNvPr id="92" name="Picture 9" descr="Business Man Blu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6330" y="4545181"/>
            <a:ext cx="115515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183841" y="4095131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Setup</a:t>
            </a:r>
            <a:endParaRPr lang="en-US" sz="16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791580" y="4251583"/>
                <a:ext cx="3606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US" sz="16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4251583"/>
                <a:ext cx="360612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ight Arrow 96"/>
          <p:cNvSpPr/>
          <p:nvPr/>
        </p:nvSpPr>
        <p:spPr bwMode="auto">
          <a:xfrm>
            <a:off x="1111457" y="4351826"/>
            <a:ext cx="169536" cy="138069"/>
          </a:xfrm>
          <a:prstGeom prst="rightArrow">
            <a:avLst>
              <a:gd name="adj1" fmla="val 37921"/>
              <a:gd name="adj2" fmla="val 6009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ight Arrow 97"/>
          <p:cNvSpPr/>
          <p:nvPr/>
        </p:nvSpPr>
        <p:spPr bwMode="auto">
          <a:xfrm>
            <a:off x="2221024" y="4351826"/>
            <a:ext cx="169536" cy="138069"/>
          </a:xfrm>
          <a:prstGeom prst="rightArrow">
            <a:avLst>
              <a:gd name="adj1" fmla="val 37921"/>
              <a:gd name="adj2" fmla="val 6009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>
            <a:off x="3663194" y="4708753"/>
            <a:ext cx="2664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3663194" y="5129712"/>
            <a:ext cx="2664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H="1" flipV="1">
            <a:off x="3663194" y="5441265"/>
            <a:ext cx="2664000" cy="34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971600" y="1471973"/>
                <a:ext cx="3577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US" sz="16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71973"/>
                <a:ext cx="35779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1486" y="1471973"/>
                <a:ext cx="7745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𝒂𝑷𝑹𝑭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86" y="1471973"/>
                <a:ext cx="774571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ight Arrow 103"/>
          <p:cNvSpPr/>
          <p:nvPr/>
        </p:nvSpPr>
        <p:spPr bwMode="auto">
          <a:xfrm>
            <a:off x="1250212" y="1601580"/>
            <a:ext cx="169536" cy="138069"/>
          </a:xfrm>
          <a:prstGeom prst="rightArrow">
            <a:avLst>
              <a:gd name="adj1" fmla="val 37921"/>
              <a:gd name="adj2" fmla="val 6009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3896851" y="1503284"/>
                <a:ext cx="9000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𝒇</m:t>
                      </m:r>
                      <m:r>
                        <a:rPr lang="en-US" sz="1600" b="1" i="1" smtClean="0">
                          <a:latin typeface="Cambria Math"/>
                        </a:rPr>
                        <m:t>, </m:t>
                      </m:r>
                      <m:r>
                        <a:rPr lang="en-US" sz="1600" b="1" i="1" smtClean="0">
                          <a:latin typeface="Cambria Math"/>
                        </a:rPr>
                        <m:t>𝒂𝑷𝑹𝑭</m:t>
                      </m:r>
                    </m:oMath>
                  </m:oMathPara>
                </a14:m>
                <a:endParaRPr lang="en-US" sz="16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51" y="1503284"/>
                <a:ext cx="900000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4054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Picture 6" descr="http://www.infowebmaster.fr/img/icones/Nuvola_apps_kcmsyste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7" y="1764084"/>
            <a:ext cx="797594" cy="8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7475800" y="2132860"/>
                <a:ext cx="9770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𝒇</m:t>
                      </m:r>
                      <m:r>
                        <a:rPr lang="en-US" sz="1600" b="1" i="1" smtClean="0">
                          <a:latin typeface="Cambria Math"/>
                        </a:rPr>
                        <m:t>, </m:t>
                      </m:r>
                      <m:r>
                        <a:rPr lang="en-US" sz="1600" b="1" i="1" smtClean="0">
                          <a:latin typeface="Cambria Math"/>
                        </a:rPr>
                        <m:t>𝒂𝑷𝑹𝑭</m:t>
                      </m:r>
                    </m:oMath>
                  </m:oMathPara>
                </a14:m>
                <a:endParaRPr lang="en-US" sz="1600" b="1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800" y="2132860"/>
                <a:ext cx="977062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788851" y="1943835"/>
                <a:ext cx="111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600" b="1" i="1" smtClean="0">
                          <a:ln w="1905"/>
                          <a:solidFill>
                            <a:schemeClr val="accent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851" y="1943835"/>
                <a:ext cx="1116000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6916" y="2725760"/>
                <a:ext cx="2263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/>
                  <a:t>Compute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𝒚</m:t>
                    </m:r>
                    <m:r>
                      <a:rPr lang="en-US" sz="1400" b="1" i="1" smtClean="0">
                        <a:latin typeface="Cambria Math"/>
                      </a:rPr>
                      <m:t>=</m:t>
                    </m:r>
                    <m:r>
                      <a:rPr lang="en-US" sz="14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en-US" sz="1400" b="1" dirty="0" smtClean="0"/>
              </a:p>
              <a:p>
                <a:pPr algn="ctr"/>
                <a:r>
                  <a:rPr lang="en-US" sz="1400" i="1" dirty="0" smtClean="0"/>
                  <a:t>Compute</a:t>
                </a:r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/>
                      </a:rPr>
                      <m:t>𝚷</m:t>
                    </m:r>
                    <m:r>
                      <a:rPr lang="en-US" sz="1400" b="1" i="0" smtClean="0">
                        <a:latin typeface="Cambria Math"/>
                      </a:rPr>
                      <m:t>=</m:t>
                    </m:r>
                    <m:r>
                      <a:rPr lang="en-US" sz="1400" b="1" i="1" smtClean="0">
                        <a:latin typeface="Cambria Math"/>
                      </a:rPr>
                      <m:t>𝒂𝑷𝑹𝑭</m:t>
                    </m:r>
                    <m:r>
                      <a:rPr lang="en-US" sz="1400" b="1" i="1" smtClean="0">
                        <a:latin typeface="Cambria Math"/>
                      </a:rPr>
                      <m:t>(</m:t>
                    </m:r>
                    <m:r>
                      <a:rPr lang="en-US" sz="1400" b="1" i="1" smtClean="0">
                        <a:latin typeface="Cambria Math"/>
                      </a:rPr>
                      <m:t>𝒇</m:t>
                    </m:r>
                    <m:r>
                      <a:rPr lang="en-US" sz="1400" b="1" i="1" smtClean="0">
                        <a:latin typeface="Cambria Math"/>
                      </a:rPr>
                      <m:t>(</m:t>
                    </m:r>
                    <m:r>
                      <a:rPr lang="en-US" sz="1400" b="1" i="1" smtClean="0">
                        <a:latin typeface="Cambria Math"/>
                      </a:rPr>
                      <m:t>𝒙</m:t>
                    </m:r>
                    <m:r>
                      <a:rPr lang="en-US" sz="1400" b="1" i="1" smtClean="0">
                        <a:latin typeface="Cambria Math"/>
                      </a:rPr>
                      <m:t>))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916" y="2725760"/>
                <a:ext cx="2263541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056291" y="2610358"/>
                <a:ext cx="581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𝚷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91" y="2610358"/>
                <a:ext cx="581120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/>
          <p:cNvSpPr/>
          <p:nvPr/>
        </p:nvSpPr>
        <p:spPr>
          <a:xfrm>
            <a:off x="1450895" y="2456469"/>
            <a:ext cx="1064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Verification</a:t>
            </a:r>
            <a:endParaRPr lang="en-US" sz="16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1316756" y="2712276"/>
                <a:ext cx="13327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𝒂𝑷𝑹𝑭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𝚷</m:t>
                      </m:r>
                    </m:oMath>
                  </m:oMathPara>
                </a14:m>
                <a:endParaRPr lang="en-US" sz="1400" b="1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56" y="2712276"/>
                <a:ext cx="1332736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Picture 11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0" y="4104075"/>
            <a:ext cx="2295255" cy="1490315"/>
          </a:xfrm>
          <a:prstGeom prst="rect">
            <a:avLst/>
          </a:prstGeom>
        </p:spPr>
      </p:pic>
      <p:pic>
        <p:nvPicPr>
          <p:cNvPr id="115" name="Picture 6" descr="http://www.infowebmaster.fr/img/icones/Nuvola_apps_kcmsyste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7" y="4411585"/>
            <a:ext cx="797594" cy="8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5137052" y="4319596"/>
            <a:ext cx="566769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lt1"/>
                </a:solidFill>
                <a:latin typeface="+mn-lt"/>
                <a:cs typeface="+mn-cs"/>
              </a:rPr>
              <a:t>QAP</a:t>
            </a:r>
            <a:endParaRPr lang="en-US" sz="1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642668" y="4982681"/>
            <a:ext cx="585065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lt1"/>
                </a:solidFill>
                <a:latin typeface="+mn-lt"/>
                <a:cs typeface="+mn-cs"/>
              </a:rPr>
              <a:t>QAP</a:t>
            </a:r>
            <a:endParaRPr lang="en-US" sz="14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437194" y="4791770"/>
                <a:ext cx="111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600" b="1" i="1" smtClean="0">
                          <a:ln w="1905"/>
                          <a:solidFill>
                            <a:schemeClr val="accent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94" y="4791770"/>
                <a:ext cx="1116000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307703" y="5461483"/>
                <a:ext cx="26747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/>
                  <a:t>Evaluate circuit on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/>
                      </a:rPr>
                      <m:t>𝒙</m:t>
                    </m:r>
                    <m:r>
                      <a:rPr lang="en-US" sz="1400" b="1" i="1">
                        <a:latin typeface="Cambria Math"/>
                      </a:rPr>
                      <m:t>→</m:t>
                    </m:r>
                    <m:r>
                      <a:rPr lang="en-US" sz="1400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sz="1400" b="1" i="1" dirty="0">
                    <a:latin typeface="Cambria Math"/>
                  </a:rPr>
                  <a:t> </a:t>
                </a:r>
              </a:p>
              <a:p>
                <a:pPr algn="ctr"/>
                <a:r>
                  <a:rPr lang="en-US" sz="1400" i="1" dirty="0"/>
                  <a:t>Proof with QAP </a:t>
                </a:r>
                <a:r>
                  <a:rPr lang="en-US" sz="1400" i="1" dirty="0" smtClean="0"/>
                  <a:t>polynomials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→</m:t>
                    </m:r>
                    <m:r>
                      <a:rPr lang="en-US" sz="1400" b="1" i="0" smtClean="0">
                        <a:latin typeface="Cambria Math"/>
                      </a:rPr>
                      <m:t>𝚷</m:t>
                    </m:r>
                  </m:oMath>
                </a14:m>
                <a:endParaRPr lang="en-US" sz="1400" b="1" i="1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703" y="5461483"/>
                <a:ext cx="2674787" cy="523220"/>
              </a:xfrm>
              <a:prstGeom prst="rect">
                <a:avLst/>
              </a:prstGeom>
              <a:blipFill rotWithShape="1">
                <a:blip r:embed="rId16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/>
          <p:cNvGrpSpPr>
            <a:grpSpLocks noChangeAspect="1"/>
          </p:cNvGrpSpPr>
          <p:nvPr/>
        </p:nvGrpSpPr>
        <p:grpSpPr>
          <a:xfrm>
            <a:off x="4135795" y="4178164"/>
            <a:ext cx="715386" cy="466841"/>
            <a:chOff x="6057165" y="3879050"/>
            <a:chExt cx="1214093" cy="792284"/>
          </a:xfrm>
        </p:grpSpPr>
        <p:grpSp>
          <p:nvGrpSpPr>
            <p:cNvPr id="121" name="Group 120"/>
            <p:cNvGrpSpPr/>
            <p:nvPr/>
          </p:nvGrpSpPr>
          <p:grpSpPr>
            <a:xfrm>
              <a:off x="6057165" y="3879050"/>
              <a:ext cx="1214093" cy="792284"/>
              <a:chOff x="5881545" y="4212000"/>
              <a:chExt cx="1214093" cy="792284"/>
            </a:xfrm>
          </p:grpSpPr>
          <p:sp>
            <p:nvSpPr>
              <p:cNvPr id="125" name="Oval 170"/>
              <p:cNvSpPr/>
              <p:nvPr/>
            </p:nvSpPr>
            <p:spPr bwMode="auto">
              <a:xfrm>
                <a:off x="6437395" y="46800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/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5881545" y="4212000"/>
                <a:ext cx="1214093" cy="792284"/>
                <a:chOff x="5881545" y="4212000"/>
                <a:chExt cx="1214093" cy="792284"/>
              </a:xfrm>
            </p:grpSpPr>
            <p:sp>
              <p:nvSpPr>
                <p:cNvPr id="127" name="Oval 161"/>
                <p:cNvSpPr/>
                <p:nvPr/>
              </p:nvSpPr>
              <p:spPr bwMode="auto">
                <a:xfrm>
                  <a:off x="6106529" y="4392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/>
                </a:p>
              </p:txBody>
            </p:sp>
            <p:sp>
              <p:nvSpPr>
                <p:cNvPr id="128" name="Oval 162"/>
                <p:cNvSpPr/>
                <p:nvPr/>
              </p:nvSpPr>
              <p:spPr bwMode="auto">
                <a:xfrm>
                  <a:off x="6768260" y="4392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/>
                </a:p>
              </p:txBody>
            </p:sp>
            <p:cxnSp>
              <p:nvCxnSpPr>
                <p:cNvPr id="129" name="Straight Connector 164"/>
                <p:cNvCxnSpPr>
                  <a:endCxn id="127" idx="1"/>
                </p:cNvCxnSpPr>
                <p:nvPr/>
              </p:nvCxnSpPr>
              <p:spPr bwMode="auto">
                <a:xfrm>
                  <a:off x="5881545" y="4212000"/>
                  <a:ext cx="246072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65"/>
                <p:cNvCxnSpPr/>
                <p:nvPr/>
              </p:nvCxnSpPr>
              <p:spPr bwMode="auto">
                <a:xfrm>
                  <a:off x="6554828" y="4212000"/>
                  <a:ext cx="234520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67"/>
                <p:cNvCxnSpPr>
                  <a:endCxn id="127" idx="7"/>
                </p:cNvCxnSpPr>
                <p:nvPr/>
              </p:nvCxnSpPr>
              <p:spPr bwMode="auto">
                <a:xfrm flipH="1">
                  <a:off x="6229441" y="4212000"/>
                  <a:ext cx="225290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68"/>
                <p:cNvCxnSpPr>
                  <a:endCxn id="128" idx="7"/>
                </p:cNvCxnSpPr>
                <p:nvPr/>
              </p:nvCxnSpPr>
              <p:spPr bwMode="auto">
                <a:xfrm flipH="1">
                  <a:off x="6891172" y="4212000"/>
                  <a:ext cx="204466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72"/>
                <p:cNvCxnSpPr>
                  <a:stCxn id="127" idx="4"/>
                </p:cNvCxnSpPr>
                <p:nvPr/>
              </p:nvCxnSpPr>
              <p:spPr bwMode="auto">
                <a:xfrm>
                  <a:off x="6178529" y="4536000"/>
                  <a:ext cx="279954" cy="165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73"/>
                <p:cNvCxnSpPr>
                  <a:stCxn id="128" idx="4"/>
                  <a:endCxn id="125" idx="7"/>
                </p:cNvCxnSpPr>
                <p:nvPr/>
              </p:nvCxnSpPr>
              <p:spPr bwMode="auto">
                <a:xfrm flipH="1">
                  <a:off x="6560307" y="4536000"/>
                  <a:ext cx="279953" cy="165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72"/>
                <p:cNvCxnSpPr>
                  <a:stCxn id="125" idx="4"/>
                </p:cNvCxnSpPr>
                <p:nvPr/>
              </p:nvCxnSpPr>
              <p:spPr bwMode="auto">
                <a:xfrm>
                  <a:off x="6509395" y="4824000"/>
                  <a:ext cx="0" cy="18028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2" name="Plus 121"/>
            <p:cNvSpPr>
              <a:spLocks noChangeAspect="1"/>
            </p:cNvSpPr>
            <p:nvPr/>
          </p:nvSpPr>
          <p:spPr bwMode="auto">
            <a:xfrm>
              <a:off x="6293817" y="4075492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Plus 122"/>
            <p:cNvSpPr>
              <a:spLocks noChangeAspect="1"/>
            </p:cNvSpPr>
            <p:nvPr/>
          </p:nvSpPr>
          <p:spPr bwMode="auto">
            <a:xfrm rot="2700000">
              <a:off x="6968109" y="4077051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Plus 123"/>
            <p:cNvSpPr>
              <a:spLocks noChangeAspect="1"/>
            </p:cNvSpPr>
            <p:nvPr/>
          </p:nvSpPr>
          <p:spPr bwMode="auto">
            <a:xfrm rot="2700000">
              <a:off x="6634579" y="4373676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7577507" y="4449338"/>
            <a:ext cx="715386" cy="466841"/>
            <a:chOff x="6057165" y="3879050"/>
            <a:chExt cx="1214093" cy="792284"/>
          </a:xfrm>
        </p:grpSpPr>
        <p:grpSp>
          <p:nvGrpSpPr>
            <p:cNvPr id="137" name="Group 136"/>
            <p:cNvGrpSpPr/>
            <p:nvPr/>
          </p:nvGrpSpPr>
          <p:grpSpPr>
            <a:xfrm>
              <a:off x="6057165" y="3879050"/>
              <a:ext cx="1214093" cy="792284"/>
              <a:chOff x="5881545" y="4212000"/>
              <a:chExt cx="1214093" cy="792284"/>
            </a:xfrm>
          </p:grpSpPr>
          <p:sp>
            <p:nvSpPr>
              <p:cNvPr id="141" name="Oval 170"/>
              <p:cNvSpPr/>
              <p:nvPr/>
            </p:nvSpPr>
            <p:spPr bwMode="auto">
              <a:xfrm>
                <a:off x="6437395" y="46800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/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881545" y="4212000"/>
                <a:ext cx="1214093" cy="792284"/>
                <a:chOff x="5881545" y="4212000"/>
                <a:chExt cx="1214093" cy="792284"/>
              </a:xfrm>
            </p:grpSpPr>
            <p:sp>
              <p:nvSpPr>
                <p:cNvPr id="143" name="Oval 161"/>
                <p:cNvSpPr/>
                <p:nvPr/>
              </p:nvSpPr>
              <p:spPr bwMode="auto">
                <a:xfrm>
                  <a:off x="6106529" y="4392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/>
                </a:p>
              </p:txBody>
            </p:sp>
            <p:sp>
              <p:nvSpPr>
                <p:cNvPr id="144" name="Oval 162"/>
                <p:cNvSpPr/>
                <p:nvPr/>
              </p:nvSpPr>
              <p:spPr bwMode="auto">
                <a:xfrm>
                  <a:off x="6768260" y="4392000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/>
                </a:p>
              </p:txBody>
            </p:sp>
            <p:cxnSp>
              <p:nvCxnSpPr>
                <p:cNvPr id="145" name="Straight Connector 164"/>
                <p:cNvCxnSpPr>
                  <a:endCxn id="143" idx="1"/>
                </p:cNvCxnSpPr>
                <p:nvPr/>
              </p:nvCxnSpPr>
              <p:spPr bwMode="auto">
                <a:xfrm>
                  <a:off x="5881545" y="4212000"/>
                  <a:ext cx="246072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65"/>
                <p:cNvCxnSpPr/>
                <p:nvPr/>
              </p:nvCxnSpPr>
              <p:spPr bwMode="auto">
                <a:xfrm>
                  <a:off x="6554828" y="4212000"/>
                  <a:ext cx="234520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67"/>
                <p:cNvCxnSpPr>
                  <a:endCxn id="143" idx="7"/>
                </p:cNvCxnSpPr>
                <p:nvPr/>
              </p:nvCxnSpPr>
              <p:spPr bwMode="auto">
                <a:xfrm flipH="1">
                  <a:off x="6229441" y="4212000"/>
                  <a:ext cx="225290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68"/>
                <p:cNvCxnSpPr>
                  <a:endCxn id="144" idx="7"/>
                </p:cNvCxnSpPr>
                <p:nvPr/>
              </p:nvCxnSpPr>
              <p:spPr bwMode="auto">
                <a:xfrm flipH="1">
                  <a:off x="6891172" y="4212000"/>
                  <a:ext cx="204466" cy="201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72"/>
                <p:cNvCxnSpPr>
                  <a:stCxn id="143" idx="4"/>
                </p:cNvCxnSpPr>
                <p:nvPr/>
              </p:nvCxnSpPr>
              <p:spPr bwMode="auto">
                <a:xfrm>
                  <a:off x="6178529" y="4536000"/>
                  <a:ext cx="279954" cy="165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73"/>
                <p:cNvCxnSpPr>
                  <a:stCxn id="144" idx="4"/>
                  <a:endCxn id="141" idx="7"/>
                </p:cNvCxnSpPr>
                <p:nvPr/>
              </p:nvCxnSpPr>
              <p:spPr bwMode="auto">
                <a:xfrm flipH="1">
                  <a:off x="6560307" y="4536000"/>
                  <a:ext cx="279953" cy="165088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72"/>
                <p:cNvCxnSpPr>
                  <a:stCxn id="141" idx="4"/>
                </p:cNvCxnSpPr>
                <p:nvPr/>
              </p:nvCxnSpPr>
              <p:spPr bwMode="auto">
                <a:xfrm>
                  <a:off x="6509395" y="4824000"/>
                  <a:ext cx="0" cy="180284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8" name="Plus 137"/>
            <p:cNvSpPr>
              <a:spLocks noChangeAspect="1"/>
            </p:cNvSpPr>
            <p:nvPr/>
          </p:nvSpPr>
          <p:spPr bwMode="auto">
            <a:xfrm>
              <a:off x="6293817" y="4075492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Plus 138"/>
            <p:cNvSpPr>
              <a:spLocks noChangeAspect="1"/>
            </p:cNvSpPr>
            <p:nvPr/>
          </p:nvSpPr>
          <p:spPr bwMode="auto">
            <a:xfrm rot="2700000">
              <a:off x="6968109" y="4077051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Plus 139"/>
            <p:cNvSpPr>
              <a:spLocks noChangeAspect="1"/>
            </p:cNvSpPr>
            <p:nvPr/>
          </p:nvSpPr>
          <p:spPr bwMode="auto">
            <a:xfrm rot="2700000">
              <a:off x="6634579" y="4373676"/>
              <a:ext cx="112795" cy="108000"/>
            </a:xfrm>
            <a:prstGeom prst="mathPlus">
              <a:avLst>
                <a:gd name="adj1" fmla="val 1489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4704634" y="5475711"/>
                <a:ext cx="5811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6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𝚷</m:t>
                      </m:r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634" y="5475711"/>
                <a:ext cx="581120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 152"/>
          <p:cNvSpPr/>
          <p:nvPr/>
        </p:nvSpPr>
        <p:spPr>
          <a:xfrm>
            <a:off x="1231293" y="5229200"/>
            <a:ext cx="1064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Verification</a:t>
            </a:r>
            <a:endParaRPr lang="en-US" sz="16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926595" y="5445521"/>
                <a:ext cx="1673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rgbClr val="C00000"/>
                    </a:solidFill>
                    <a:latin typeface="+mn-lt"/>
                  </a:rPr>
                  <a:t>QAP verification </a:t>
                </a:r>
              </a:p>
              <a:p>
                <a:pPr algn="ctr"/>
                <a:r>
                  <a:rPr lang="en-US" sz="1400" b="1" i="1" dirty="0" smtClean="0">
                    <a:solidFill>
                      <a:srgbClr val="C00000"/>
                    </a:solidFill>
                    <a:latin typeface="+mn-lt"/>
                  </a:rPr>
                  <a:t>based on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1400" b="1" i="1" dirty="0" smtClean="0">
                    <a:solidFill>
                      <a:srgbClr val="C00000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rgbClr val="C00000"/>
                        </a:solidFill>
                        <a:latin typeface="Cambria Math"/>
                      </a:rPr>
                      <m:t>𝚷</m:t>
                    </m:r>
                  </m:oMath>
                </a14:m>
                <a:endParaRPr lang="en-US" sz="1400" b="1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95" y="5445521"/>
                <a:ext cx="1673855" cy="523220"/>
              </a:xfrm>
              <a:prstGeom prst="rect">
                <a:avLst/>
              </a:prstGeom>
              <a:blipFill rotWithShape="1">
                <a:blip r:embed="rId18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6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38" grpId="0" animBg="1"/>
      <p:bldP spid="39" grpId="0" animBg="1"/>
      <p:bldP spid="45" grpId="0"/>
      <p:bldP spid="46" grpId="0" animBg="1"/>
      <p:bldP spid="79" grpId="0"/>
      <p:bldP spid="93" grpId="0"/>
      <p:bldP spid="96" grpId="0"/>
      <p:bldP spid="97" grpId="0" animBg="1"/>
      <p:bldP spid="98" grpId="0" animBg="1"/>
      <p:bldP spid="103" grpId="0"/>
      <p:bldP spid="2" grpId="0"/>
      <p:bldP spid="104" grpId="0" animBg="1"/>
      <p:bldP spid="105" grpId="0"/>
      <p:bldP spid="108" grpId="0"/>
      <p:bldP spid="109" grpId="0"/>
      <p:bldP spid="110" grpId="0"/>
      <p:bldP spid="111" grpId="0"/>
      <p:bldP spid="112" grpId="0"/>
      <p:bldP spid="113" grpId="0"/>
      <p:bldP spid="116" grpId="0" animBg="1"/>
      <p:bldP spid="117" grpId="0" animBg="1"/>
      <p:bldP spid="118" grpId="0"/>
      <p:bldP spid="119" grpId="0"/>
      <p:bldP spid="152" grpId="0"/>
      <p:bldP spid="153" grpId="0"/>
      <p:bldP spid="1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of </a:t>
            </a:r>
            <a:r>
              <a:rPr lang="en-US" dirty="0" err="1" smtClean="0"/>
              <a:t>StealthGuard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893"/>
              </p:ext>
            </p:extLst>
          </p:nvPr>
        </p:nvGraphicFramePr>
        <p:xfrm>
          <a:off x="746575" y="1358770"/>
          <a:ext cx="8245605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/>
                <a:gridCol w="116840"/>
                <a:gridCol w="900430"/>
                <a:gridCol w="125783"/>
                <a:gridCol w="1019493"/>
                <a:gridCol w="116840"/>
                <a:gridCol w="1655381"/>
                <a:gridCol w="138542"/>
                <a:gridCol w="1187513"/>
                <a:gridCol w="116840"/>
                <a:gridCol w="1571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Scheme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Upload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Storage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overhead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Proof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Generation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Verification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Communication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24215"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Ateniese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et al. 2008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exp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267 MB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PRP,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PRF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exp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 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exp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PRP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316 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020"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Shacham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and Waters 2008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PRF</a:t>
                      </a:r>
                      <a:br>
                        <a:rPr lang="en-US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51 MB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 KB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20"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Xu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et al. 2012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PRF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 MB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exp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PRF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36 KB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915"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Juels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Kaliski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2007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PRF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30 MB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PRP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MB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025"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0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StealthGuard 2014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PRF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PRP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 MB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mul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50 MB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30251"/>
              </p:ext>
            </p:extLst>
          </p:nvPr>
        </p:nvGraphicFramePr>
        <p:xfrm>
          <a:off x="2162550" y="5364215"/>
          <a:ext cx="6829630" cy="86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120650"/>
                <a:gridCol w="1018800"/>
                <a:gridCol w="120650"/>
                <a:gridCol w="1656000"/>
                <a:gridCol w="120650"/>
                <a:gridCol w="1188000"/>
                <a:gridCol w="131680"/>
                <a:gridCol w="1573200"/>
              </a:tblGrid>
              <a:tr h="31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urostile LT Std"/>
                        </a:rPr>
                        <a:t>Lighter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Eurostile LT Std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Eurostile LT Std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Smaller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storage overhead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urostile LT Std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Eurostile LT Std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urostile LT Std"/>
                        </a:rPr>
                        <a:t>Comparable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urostile LT Std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Eurostile LT Std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Comparable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Eurostile LT Std"/>
                        </a:rPr>
                        <a:t>More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Eurostile LT Std"/>
                        </a:rPr>
                        <a:t> expensive but unbounded number of verifications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urostile LT Std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Plus 6"/>
          <p:cNvSpPr>
            <a:spLocks noChangeAspect="1"/>
          </p:cNvSpPr>
          <p:nvPr/>
        </p:nvSpPr>
        <p:spPr bwMode="auto">
          <a:xfrm>
            <a:off x="1781690" y="5630252"/>
            <a:ext cx="375843" cy="359867"/>
          </a:xfrm>
          <a:prstGeom prst="mathPlus">
            <a:avLst>
              <a:gd name="adj1" fmla="val 14898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510" y="3985992"/>
            <a:ext cx="8910990" cy="1288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rtlCol="0" anchor="t" anchorCtr="0">
            <a:noAutofit/>
          </a:bodyPr>
          <a:lstStyle/>
          <a:p>
            <a:r>
              <a:rPr lang="en-US" dirty="0" smtClean="0">
                <a:latin typeface="+mn-lt"/>
              </a:rPr>
              <a:t>Sentinels</a:t>
            </a:r>
            <a:endParaRPr lang="en-US" sz="14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510" y="1943835"/>
            <a:ext cx="8910990" cy="1980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rtlCol="0" anchor="t" anchorCtr="0">
            <a:noAutofit/>
          </a:bodyPr>
          <a:lstStyle/>
          <a:p>
            <a:r>
              <a:rPr lang="en-US" dirty="0" smtClean="0">
                <a:latin typeface="+mn-lt"/>
              </a:rPr>
              <a:t>Tags</a:t>
            </a:r>
            <a:endParaRPr lang="en-US" sz="1400" dirty="0" smtClean="0">
              <a:latin typeface="+mn-lt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4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3"/>
                <a:ext cx="8604448" cy="1944215"/>
              </a:xfrm>
            </p:spPr>
            <p:txBody>
              <a:bodyPr/>
              <a:lstStyle/>
              <a:p>
                <a:r>
                  <a:rPr lang="en-US" sz="2400" dirty="0" smtClean="0"/>
                  <a:t>Security</a:t>
                </a:r>
              </a:p>
              <a:p>
                <a:pPr lvl="1"/>
                <a:r>
                  <a:rPr lang="en-US" sz="2000" dirty="0" smtClean="0"/>
                  <a:t>Soundness under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b="1" dirty="0" smtClean="0"/>
                  <a:t>- Strong Bilinear </a:t>
                </a:r>
                <a:r>
                  <a:rPr lang="en-US" sz="2000" b="1" dirty="0" err="1" smtClean="0"/>
                  <a:t>Diffie</a:t>
                </a:r>
                <a:r>
                  <a:rPr lang="en-US" sz="2000" b="1" dirty="0" smtClean="0"/>
                  <a:t>-Hellman </a:t>
                </a:r>
                <a:r>
                  <a:rPr lang="en-US" sz="2000" dirty="0" smtClean="0"/>
                  <a:t>assumption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𝑔</m:t>
                        </m:r>
                        <m:r>
                          <a:rPr lang="en-US" sz="180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800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sz="1800">
                            <a:latin typeface="Cambria Math"/>
                          </a:rPr>
                          <m:t>, </m:t>
                        </m:r>
                        <m:r>
                          <a:rPr lang="en-US" sz="1800">
                            <a:latin typeface="Cambria Math"/>
                          </a:rPr>
                          <m:t>h</m:t>
                        </m:r>
                        <m:r>
                          <a:rPr lang="en-US" sz="180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1800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sz="180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800">
                                        <a:latin typeface="Cambria Math"/>
                                      </a:rPr>
                                      <m:t>/2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d>
                    <m:r>
                      <a:rPr lang="en-US" sz="1800">
                        <a:latin typeface="Cambria Math"/>
                      </a:rPr>
                      <m:t> →</m:t>
                    </m:r>
                    <m:r>
                      <m:rPr>
                        <m:nor/>
                      </m:rPr>
                      <a:rPr lang="en-US" sz="1800"/>
                      <m:t>compute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𝛽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180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</m:sup>
                        </m:sSup>
                        <m:r>
                          <a:rPr lang="en-US" sz="180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 smtClean="0"/>
                  <a:t>   </a:t>
                </a:r>
              </a:p>
              <a:p>
                <a:pPr lvl="2"/>
                <a:r>
                  <a:rPr lang="en-US" sz="1800" dirty="0" smtClean="0"/>
                  <a:t>Proof by reduction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3"/>
                <a:ext cx="8604448" cy="1944215"/>
              </a:xfrm>
              <a:blipFill rotWithShape="0">
                <a:blip r:embed="rId3"/>
                <a:stretch>
                  <a:fillRect l="-496" t="-219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6"/>
            <a:ext cx="504056" cy="3333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23850" y="188913"/>
            <a:ext cx="8712646" cy="647700"/>
          </a:xfrm>
        </p:spPr>
        <p:txBody>
          <a:bodyPr/>
          <a:lstStyle/>
          <a:p>
            <a:r>
              <a:rPr lang="en-US" dirty="0" smtClean="0"/>
              <a:t>Verifiable Polynomial Evaluation – Analysis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67746" y="5939988"/>
            <a:ext cx="182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Amortized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228384"/>
                  </p:ext>
                </p:extLst>
              </p:nvPr>
            </p:nvGraphicFramePr>
            <p:xfrm>
              <a:off x="1691680" y="4005064"/>
              <a:ext cx="5701476" cy="1772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43280"/>
                    <a:gridCol w="236840"/>
                    <a:gridCol w="1516380"/>
                    <a:gridCol w="220755"/>
                    <a:gridCol w="868743"/>
                    <a:gridCol w="778498"/>
                    <a:gridCol w="123698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Client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Cloud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133216">
                    <a:tc gridSpan="5">
                      <a:txBody>
                        <a:bodyPr/>
                        <a:lstStyle/>
                        <a:p>
                          <a:pPr algn="ctr"/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Setup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Problem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 Generation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Verify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Compute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</a:tr>
                  <a:tr h="132824"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𝒪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kern="1200" dirty="0">
                            <a:solidFill>
                              <a:schemeClr val="tx1"/>
                            </a:solidFill>
                            <a:latin typeface="Courier (W1)" pitchFamily="49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𝒪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400" b="0" kern="1200" dirty="0">
                            <a:solidFill>
                              <a:schemeClr val="tx1"/>
                            </a:solidFill>
                            <a:latin typeface="Courier (W1)" pitchFamily="49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𝒪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400" b="0" kern="1200" dirty="0">
                            <a:solidFill>
                              <a:schemeClr val="tx1"/>
                            </a:solidFill>
                            <a:latin typeface="Courier (W1)" pitchFamily="49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𝒪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Courier (W1)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239313"/>
                  </p:ext>
                </p:extLst>
              </p:nvPr>
            </p:nvGraphicFramePr>
            <p:xfrm>
              <a:off x="1691680" y="4005064"/>
              <a:ext cx="5701476" cy="1772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43280"/>
                    <a:gridCol w="236840"/>
                    <a:gridCol w="1516380"/>
                    <a:gridCol w="220755"/>
                    <a:gridCol w="868743"/>
                    <a:gridCol w="778498"/>
                    <a:gridCol w="123698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Client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Cloud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152400">
                    <a:tc gridSpan="5">
                      <a:txBody>
                        <a:bodyPr/>
                        <a:lstStyle/>
                        <a:p>
                          <a:pPr algn="ctr"/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Setup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Problem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 Generation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Verify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Compute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25" t="-294667" r="-577536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71486" t="-294667" r="-204418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26056" t="-294667" r="-233099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61084" t="-294667" b="-1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 bwMode="auto">
          <a:xfrm>
            <a:off x="1587052" y="3861048"/>
            <a:ext cx="1008112" cy="20882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3284984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50000"/>
              </a:spcBef>
              <a:buClr>
                <a:srgbClr val="0099CC"/>
              </a:buClr>
              <a:buSzPct val="85000"/>
              <a:buFontTx/>
              <a:buChar char="■"/>
            </a:pPr>
            <a:r>
              <a:rPr lang="en-US" sz="2400" b="1" kern="0" dirty="0">
                <a:solidFill>
                  <a:srgbClr val="000000"/>
                </a:solidFill>
                <a:latin typeface="Eurostile LT Std"/>
                <a:ea typeface="ＭＳ Ｐゴシック" charset="-128"/>
              </a:rPr>
              <a:t>Performance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0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3"/>
                <a:ext cx="8604448" cy="1584175"/>
              </a:xfrm>
            </p:spPr>
            <p:txBody>
              <a:bodyPr/>
              <a:lstStyle/>
              <a:p>
                <a:r>
                  <a:rPr lang="en-US" sz="2400" dirty="0" smtClean="0"/>
                  <a:t>Security</a:t>
                </a:r>
              </a:p>
              <a:p>
                <a:pPr lvl="1"/>
                <a:r>
                  <a:rPr lang="en-US" sz="2000" dirty="0" smtClean="0"/>
                  <a:t>Soundness under the </a:t>
                </a:r>
                <a:r>
                  <a:rPr lang="en-US" sz="2000" b="1" dirty="0" smtClean="0"/>
                  <a:t>co-CDH</a:t>
                </a:r>
                <a:r>
                  <a:rPr lang="en-US" sz="2000" dirty="0" smtClean="0"/>
                  <a:t> assumption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</a:rPr>
                              <m:t>𝛽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→  </m:t>
                    </m:r>
                    <m:r>
                      <m:rPr>
                        <m:nor/>
                      </m:rPr>
                      <a:rPr lang="en-US" sz="1800" b="0" i="0" smtClean="0"/>
                      <m:t>compute</m:t>
                    </m:r>
                    <m:r>
                      <a:rPr lang="en-US" sz="18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𝛼𝛽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lvl="2"/>
                <a:r>
                  <a:rPr lang="en-US" sz="1800" dirty="0" smtClean="0"/>
                  <a:t>Proof by reduction</a:t>
                </a:r>
              </a:p>
              <a:p>
                <a:pPr marL="0" lvl="0" indent="0"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3"/>
                <a:ext cx="8604448" cy="1584175"/>
              </a:xfrm>
              <a:blipFill rotWithShape="1">
                <a:blip r:embed="rId2"/>
                <a:stretch>
                  <a:fillRect l="-496" t="-2692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6"/>
            <a:ext cx="504056" cy="3333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23850" y="188913"/>
            <a:ext cx="8712646" cy="647700"/>
          </a:xfrm>
        </p:spPr>
        <p:txBody>
          <a:bodyPr/>
          <a:lstStyle/>
          <a:p>
            <a:r>
              <a:rPr lang="en-US" dirty="0" smtClean="0"/>
              <a:t>Verifiable Matrix Multiplication– Analysis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4780" y="5455810"/>
            <a:ext cx="1946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Amortized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1587448"/>
                  </p:ext>
                </p:extLst>
              </p:nvPr>
            </p:nvGraphicFramePr>
            <p:xfrm>
              <a:off x="1078387" y="3501008"/>
              <a:ext cx="6987227" cy="1772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6000"/>
                    <a:gridCol w="211065"/>
                    <a:gridCol w="1476000"/>
                    <a:gridCol w="211812"/>
                    <a:gridCol w="1476000"/>
                    <a:gridCol w="660350"/>
                    <a:gridCol w="147600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Client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Cloud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133216">
                    <a:tc gridSpan="5">
                      <a:txBody>
                        <a:bodyPr/>
                        <a:lstStyle/>
                        <a:p>
                          <a:pPr algn="ctr"/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Setup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Problem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 Generation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Verify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Compute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</a:tr>
                  <a:tr h="132824"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𝒪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𝑛𝑚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kern="1200" dirty="0">
                            <a:solidFill>
                              <a:schemeClr val="tx1"/>
                            </a:solidFill>
                            <a:latin typeface="Courier (W1)" pitchFamily="49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𝒪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kern="1200" dirty="0">
                            <a:solidFill>
                              <a:srgbClr val="C00000"/>
                            </a:solidFill>
                            <a:latin typeface="Courier (W1)" pitchFamily="49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𝒪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kern="1200" dirty="0">
                            <a:solidFill>
                              <a:schemeClr val="tx1"/>
                            </a:solidFill>
                            <a:latin typeface="Courier (W1)" pitchFamily="49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𝒪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𝑛𝑚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Courier (W1)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107201"/>
                  </p:ext>
                </p:extLst>
              </p:nvPr>
            </p:nvGraphicFramePr>
            <p:xfrm>
              <a:off x="1078387" y="3501008"/>
              <a:ext cx="6987227" cy="1772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6000"/>
                    <a:gridCol w="211065"/>
                    <a:gridCol w="1476000"/>
                    <a:gridCol w="211812"/>
                    <a:gridCol w="1476000"/>
                    <a:gridCol w="660350"/>
                    <a:gridCol w="147600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Client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Cloud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152400">
                    <a:tc gridSpan="5">
                      <a:txBody>
                        <a:bodyPr/>
                        <a:lstStyle/>
                        <a:p>
                          <a:pPr algn="ctr"/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4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Setup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Problem</a:t>
                          </a: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 Generation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Verify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Compute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293333" r="-373967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4876" t="-293333" r="-259504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9339" t="-293333" r="-145041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73967" t="-293333" r="-413" b="-1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ectangle 12"/>
          <p:cNvSpPr/>
          <p:nvPr/>
        </p:nvSpPr>
        <p:spPr bwMode="auto">
          <a:xfrm>
            <a:off x="1053547" y="3376870"/>
            <a:ext cx="1534849" cy="20882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563" y="2823319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50000"/>
              </a:spcBef>
              <a:buClr>
                <a:srgbClr val="0099CC"/>
              </a:buClr>
              <a:buSzPct val="85000"/>
              <a:buFontTx/>
              <a:buChar char="■"/>
            </a:pPr>
            <a:r>
              <a:rPr lang="en-US" sz="2400" b="1" kern="0" dirty="0">
                <a:solidFill>
                  <a:srgbClr val="000000"/>
                </a:solidFill>
                <a:latin typeface="Eurostile LT Std"/>
                <a:ea typeface="ＭＳ Ｐゴシック" charset="-128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670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268995"/>
              </p:ext>
            </p:extLst>
          </p:nvPr>
        </p:nvGraphicFramePr>
        <p:xfrm>
          <a:off x="533400" y="1295400"/>
          <a:ext cx="2556000" cy="21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Loss of</a:t>
                      </a:r>
                      <a:r>
                        <a:rPr lang="en-US" sz="1800" baseline="0" dirty="0" smtClean="0"/>
                        <a:t> Control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6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possession of resources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71270"/>
              </p:ext>
            </p:extLst>
          </p:nvPr>
        </p:nvGraphicFramePr>
        <p:xfrm>
          <a:off x="3293160" y="1295400"/>
          <a:ext cx="2556000" cy="21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Lack of Trust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6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Malicious</a:t>
                      </a:r>
                      <a:r>
                        <a:rPr lang="en-US" sz="1600" b="1" baseline="0" dirty="0" smtClean="0"/>
                        <a:t> cloud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77450"/>
              </p:ext>
            </p:extLst>
          </p:nvPr>
        </p:nvGraphicFramePr>
        <p:xfrm>
          <a:off x="6052920" y="1295400"/>
          <a:ext cx="2556000" cy="21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Lack of Transparency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6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Cloud as a black box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     Cloud Security: Barrier to Cloud Adoption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597943" y="1818493"/>
            <a:ext cx="1946434" cy="1412121"/>
            <a:chOff x="1691680" y="1560215"/>
            <a:chExt cx="1411636" cy="106273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682962"/>
              <a:ext cx="1411636" cy="939983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189904" y="1560215"/>
              <a:ext cx="753468" cy="779348"/>
              <a:chOff x="2189904" y="1560215"/>
              <a:chExt cx="753468" cy="779348"/>
            </a:xfrm>
          </p:grpSpPr>
          <p:pic>
            <p:nvPicPr>
              <p:cNvPr id="7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072" y="1966342"/>
                <a:ext cx="499458" cy="373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9904" y="1560215"/>
                <a:ext cx="753468" cy="336556"/>
              </a:xfrm>
              <a:prstGeom prst="rect">
                <a:avLst/>
              </a:prstGeom>
            </p:spPr>
          </p:pic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26" y="1911995"/>
            <a:ext cx="1206948" cy="10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zraoui\Downloads\oie_transparen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94" y="1905651"/>
            <a:ext cx="99785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8174" r="19618" b="7667"/>
          <a:stretch/>
        </p:blipFill>
        <p:spPr bwMode="auto">
          <a:xfrm flipH="1">
            <a:off x="227791" y="98630"/>
            <a:ext cx="55663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38770"/>
              </p:ext>
            </p:extLst>
          </p:nvPr>
        </p:nvGraphicFramePr>
        <p:xfrm>
          <a:off x="506110" y="3810000"/>
          <a:ext cx="810449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490"/>
              </a:tblGrid>
              <a:tr h="135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Cloud Security</a:t>
                      </a:r>
                      <a:r>
                        <a:rPr lang="en-US" sz="1800" baseline="0" dirty="0" smtClean="0"/>
                        <a:t> Requirements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60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Privacy</a:t>
                      </a:r>
                      <a:r>
                        <a:rPr lang="en-US" sz="2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for cloud storage and computation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Data privacy with storage efficiency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Privacy preserving data processing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Integrity for cloud storage and computation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Verifiable storage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 Data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retrievability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Verifiable computation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 Verifiable polynomial </a:t>
                      </a:r>
                      <a:r>
                        <a:rPr lang="en-US" sz="1600" b="1" baseline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eval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, matrix multi, word search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47" y="2431828"/>
            <a:ext cx="2365334" cy="153581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Data Retrievability in the Cloud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654" y="3982111"/>
            <a:ext cx="460415" cy="62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492707" y="2519899"/>
            <a:ext cx="396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492707" y="3456003"/>
            <a:ext cx="396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417205" y="4034392"/>
            <a:ext cx="226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Compute Proof   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96525" y="4944045"/>
            <a:ext cx="7042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R1: Verifiable without downloading file</a:t>
            </a:r>
            <a:endParaRPr lang="en-US" sz="2400" b="1" dirty="0">
              <a:solidFill>
                <a:srgbClr val="FF000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2492707" y="3879050"/>
            <a:ext cx="396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" name="Picture 9" descr="Business Man Blu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866" y="2618910"/>
            <a:ext cx="1905904" cy="190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365636" y="1853825"/>
            <a:ext cx="2008453" cy="566828"/>
            <a:chOff x="4795120" y="2496545"/>
            <a:chExt cx="1431443" cy="37288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378" y="2496545"/>
              <a:ext cx="286411" cy="37288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636" y="2496545"/>
              <a:ext cx="286411" cy="37288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894" y="2496545"/>
              <a:ext cx="286411" cy="3728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120" y="2496545"/>
              <a:ext cx="286411" cy="37288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496545"/>
              <a:ext cx="286411" cy="372886"/>
            </a:xfrm>
            <a:prstGeom prst="rect">
              <a:avLst/>
            </a:prstGeom>
          </p:spPr>
        </p:pic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7057751" y="3141550"/>
            <a:ext cx="1405917" cy="396780"/>
            <a:chOff x="4795120" y="2496545"/>
            <a:chExt cx="1431443" cy="37288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378" y="2496545"/>
              <a:ext cx="286411" cy="37288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636" y="2496545"/>
              <a:ext cx="286411" cy="37288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894" y="2496545"/>
              <a:ext cx="286411" cy="37288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120" y="2496545"/>
              <a:ext cx="286411" cy="37288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496545"/>
              <a:ext cx="286411" cy="372886"/>
            </a:xfrm>
            <a:prstGeom prst="rect">
              <a:avLst/>
            </a:prstGeom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7823" y="3971980"/>
            <a:ext cx="600633" cy="80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296525" y="5847655"/>
            <a:ext cx="52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Eurostile LT Std"/>
                <a:ea typeface="ＭＳ Ｐゴシック" charset="-128"/>
                <a:cs typeface="ＭＳ Ｐゴシック" charset="-128"/>
              </a:rPr>
              <a:t>R3: Verifiable at any time</a:t>
            </a:r>
            <a:endParaRPr lang="en-US" sz="2400" b="1" dirty="0">
              <a:solidFill>
                <a:srgbClr val="FF0000"/>
              </a:solidFill>
              <a:latin typeface="Eurostile LT Std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668352" y="3994405"/>
            <a:ext cx="675075" cy="699609"/>
            <a:chOff x="4668352" y="4219430"/>
            <a:chExt cx="675075" cy="69960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591" y="4269743"/>
              <a:ext cx="401862" cy="566828"/>
            </a:xfrm>
            <a:prstGeom prst="rect">
              <a:avLst/>
            </a:prstGeom>
          </p:spPr>
        </p:pic>
        <p:sp>
          <p:nvSpPr>
            <p:cNvPr id="56" name="&quot;No&quot; Symbol 55"/>
            <p:cNvSpPr/>
            <p:nvPr/>
          </p:nvSpPr>
          <p:spPr bwMode="auto">
            <a:xfrm>
              <a:off x="4668352" y="4219430"/>
              <a:ext cx="675075" cy="699609"/>
            </a:xfrm>
            <a:prstGeom prst="noSmoking">
              <a:avLst>
                <a:gd name="adj" fmla="val 9161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8643" y="4363287"/>
            <a:ext cx="1220349" cy="620785"/>
            <a:chOff x="560480" y="3937881"/>
            <a:chExt cx="1283689" cy="620785"/>
          </a:xfrm>
        </p:grpSpPr>
        <p:sp>
          <p:nvSpPr>
            <p:cNvPr id="31" name="TextBox 30"/>
            <p:cNvSpPr txBox="1"/>
            <p:nvPr/>
          </p:nvSpPr>
          <p:spPr>
            <a:xfrm>
              <a:off x="560480" y="3948453"/>
              <a:ext cx="1053480" cy="407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Verify</a:t>
              </a:r>
              <a:endParaRPr lang="en-US" sz="2400" b="1" dirty="0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83754" y="3937881"/>
              <a:ext cx="460415" cy="620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Rectangle 61"/>
          <p:cNvSpPr/>
          <p:nvPr/>
        </p:nvSpPr>
        <p:spPr>
          <a:xfrm>
            <a:off x="296525" y="5395850"/>
            <a:ext cx="52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Eurostile LT Std"/>
                <a:ea typeface="ＭＳ Ｐゴシック" charset="-128"/>
                <a:cs typeface="ＭＳ Ｐゴシック" charset="-128"/>
              </a:rPr>
              <a:t>R2: Verifiable with small costs</a:t>
            </a:r>
            <a:endParaRPr lang="en-US" sz="2400" b="1" dirty="0">
              <a:solidFill>
                <a:srgbClr val="FF0000"/>
              </a:solidFill>
              <a:latin typeface="Eurostile LT Std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15861" y="2663915"/>
            <a:ext cx="913693" cy="733958"/>
            <a:chOff x="3894898" y="2699060"/>
            <a:chExt cx="913693" cy="733958"/>
          </a:xfrm>
        </p:grpSpPr>
        <p:sp>
          <p:nvSpPr>
            <p:cNvPr id="14" name="TextBox 13"/>
            <p:cNvSpPr txBox="1"/>
            <p:nvPr/>
          </p:nvSpPr>
          <p:spPr>
            <a:xfrm>
              <a:off x="4472708" y="2770765"/>
              <a:ext cx="335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800" b="1" dirty="0" smtClean="0">
                  <a:ln w="11430"/>
                  <a:solidFill>
                    <a:schemeClr val="accent2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  <a:endParaRPr lang="en-US" sz="2800" b="1" dirty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94898" y="2699060"/>
              <a:ext cx="542087" cy="733958"/>
              <a:chOff x="3806915" y="2699060"/>
              <a:chExt cx="542087" cy="733958"/>
            </a:xfrm>
          </p:grpSpPr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6" t="6290" r="24254" b="3080"/>
              <a:stretch/>
            </p:blipFill>
            <p:spPr bwMode="auto">
              <a:xfrm>
                <a:off x="3806915" y="2699060"/>
                <a:ext cx="542087" cy="733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7186" y="2715192"/>
                <a:ext cx="481544" cy="457162"/>
              </a:xfrm>
              <a:prstGeom prst="rect">
                <a:avLst/>
              </a:prstGeom>
            </p:spPr>
          </p:pic>
        </p:grpSp>
      </p:grp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27049"/>
              </p:ext>
            </p:extLst>
          </p:nvPr>
        </p:nvGraphicFramePr>
        <p:xfrm>
          <a:off x="223823" y="1358770"/>
          <a:ext cx="1512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Upload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15282"/>
              </p:ext>
            </p:extLst>
          </p:nvPr>
        </p:nvGraphicFramePr>
        <p:xfrm>
          <a:off x="223823" y="1786318"/>
          <a:ext cx="1512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POR Query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16090"/>
              </p:ext>
            </p:extLst>
          </p:nvPr>
        </p:nvGraphicFramePr>
        <p:xfrm>
          <a:off x="223823" y="2213865"/>
          <a:ext cx="1512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Verification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57333"/>
              </p:ext>
            </p:extLst>
          </p:nvPr>
        </p:nvGraphicFramePr>
        <p:xfrm>
          <a:off x="6777245" y="1493785"/>
          <a:ext cx="2196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POR Generation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2181579" y="2923562"/>
            <a:ext cx="1188000" cy="335278"/>
            <a:chOff x="4795120" y="2496545"/>
            <a:chExt cx="1431443" cy="37288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378" y="2496545"/>
              <a:ext cx="286411" cy="37288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636" y="2496545"/>
              <a:ext cx="286411" cy="37288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894" y="2496545"/>
              <a:ext cx="286411" cy="37288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120" y="2496545"/>
              <a:ext cx="286411" cy="37288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2496545"/>
              <a:ext cx="286411" cy="372886"/>
            </a:xfrm>
            <a:prstGeom prst="rect">
              <a:avLst/>
            </a:prstGeom>
          </p:spPr>
        </p:pic>
      </p:grpSp>
      <p:sp>
        <p:nvSpPr>
          <p:cNvPr id="52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54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84256"/>
              </p:ext>
            </p:extLst>
          </p:nvPr>
        </p:nvGraphicFramePr>
        <p:xfrm>
          <a:off x="161510" y="5900839"/>
          <a:ext cx="886598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043"/>
                <a:gridCol w="5477942"/>
              </a:tblGrid>
              <a:tr h="28410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      Efficient setup &amp; verification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      Limited number of verifications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of Retrievability: Related Work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7"/>
            <a:ext cx="504056" cy="3333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r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83767"/>
              </p:ext>
            </p:extLst>
          </p:nvPr>
        </p:nvGraphicFramePr>
        <p:xfrm>
          <a:off x="161510" y="1043735"/>
          <a:ext cx="8865986" cy="226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93"/>
                <a:gridCol w="4432993"/>
              </a:tblGrid>
              <a:tr h="13501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Tag-based </a:t>
                      </a:r>
                      <a:r>
                        <a:rPr lang="en-US" sz="1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400" b="0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Ateniese</a:t>
                      </a:r>
                      <a:r>
                        <a:rPr lang="en-US" sz="1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et al. 2007, </a:t>
                      </a:r>
                      <a:r>
                        <a:rPr lang="en-US" sz="1400" b="0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Shacham</a:t>
                      </a:r>
                      <a:r>
                        <a:rPr lang="en-US" sz="1400" b="0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et al. 2008]</a:t>
                      </a:r>
                      <a:endParaRPr lang="en-US" sz="32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US" sz="400" dirty="0" smtClean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 smtClean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6000">
                <a:tc gridSpan="2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15915"/>
              </p:ext>
            </p:extLst>
          </p:nvPr>
        </p:nvGraphicFramePr>
        <p:xfrm>
          <a:off x="161510" y="3564015"/>
          <a:ext cx="8865985" cy="238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985"/>
              </a:tblGrid>
              <a:tr h="1350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Sentinel-based 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1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Juels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et al. 2007]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US" sz="400" dirty="0" smtClean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8545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3" name="Picture 9" descr="Business Man Blu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5874" y="4239090"/>
            <a:ext cx="115515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51" y="4022691"/>
            <a:ext cx="3119075" cy="2025224"/>
          </a:xfrm>
          <a:prstGeom prst="rect">
            <a:avLst/>
          </a:prstGeom>
        </p:spPr>
      </p:pic>
      <p:pic>
        <p:nvPicPr>
          <p:cNvPr id="81" name="Picture 9" descr="Business Man Blu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5874" y="1898830"/>
            <a:ext cx="1155159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1448780"/>
            <a:ext cx="411042" cy="411042"/>
          </a:xfrm>
          <a:prstGeom prst="rect">
            <a:avLst/>
          </a:prstGeom>
        </p:spPr>
      </p:pic>
      <p:graphicFrame>
        <p:nvGraphicFramePr>
          <p:cNvPr id="83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83107"/>
              </p:ext>
            </p:extLst>
          </p:nvPr>
        </p:nvGraphicFramePr>
        <p:xfrm>
          <a:off x="896303" y="1907462"/>
          <a:ext cx="1751106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1"/>
                <a:gridCol w="291851"/>
                <a:gridCol w="291851"/>
                <a:gridCol w="291851"/>
                <a:gridCol w="291851"/>
                <a:gridCol w="291851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997626" y="2069885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1290002" y="2069885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1582378" y="2069885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1874754" y="2069885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2167130" y="2069885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2459507" y="2069885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Straight Arrow Connector 99"/>
          <p:cNvCxnSpPr/>
          <p:nvPr/>
        </p:nvCxnSpPr>
        <p:spPr bwMode="auto">
          <a:xfrm>
            <a:off x="2762851" y="2033845"/>
            <a:ext cx="3168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1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71638"/>
              </p:ext>
            </p:extLst>
          </p:nvPr>
        </p:nvGraphicFramePr>
        <p:xfrm>
          <a:off x="3356865" y="1517638"/>
          <a:ext cx="1751106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1"/>
                <a:gridCol w="291851"/>
                <a:gridCol w="291851"/>
                <a:gridCol w="291851"/>
                <a:gridCol w="291851"/>
                <a:gridCol w="291851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3472901" y="1680061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3765277" y="1680061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4057653" y="1680061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4350029" y="1680061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4642405" y="1680061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4934782" y="1680061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84562"/>
              </p:ext>
            </p:extLst>
          </p:nvPr>
        </p:nvGraphicFramePr>
        <p:xfrm>
          <a:off x="6732240" y="2071055"/>
          <a:ext cx="1751106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1"/>
                <a:gridCol w="291851"/>
                <a:gridCol w="291851"/>
                <a:gridCol w="291851"/>
                <a:gridCol w="291851"/>
                <a:gridCol w="291851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3" name="Straight Arrow Connector 122"/>
          <p:cNvCxnSpPr/>
          <p:nvPr/>
        </p:nvCxnSpPr>
        <p:spPr bwMode="auto">
          <a:xfrm>
            <a:off x="2762851" y="2528900"/>
            <a:ext cx="3168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4" name="Group 123"/>
          <p:cNvGrpSpPr/>
          <p:nvPr/>
        </p:nvGrpSpPr>
        <p:grpSpPr>
          <a:xfrm>
            <a:off x="3988690" y="2098463"/>
            <a:ext cx="582703" cy="400644"/>
            <a:chOff x="3894898" y="2699060"/>
            <a:chExt cx="913693" cy="733958"/>
          </a:xfrm>
        </p:grpSpPr>
        <p:sp>
          <p:nvSpPr>
            <p:cNvPr id="125" name="TextBox 124"/>
            <p:cNvSpPr txBox="1"/>
            <p:nvPr/>
          </p:nvSpPr>
          <p:spPr>
            <a:xfrm>
              <a:off x="4472707" y="2770764"/>
              <a:ext cx="335884" cy="6202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solidFill>
                    <a:schemeClr val="accent2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  <a:endParaRPr lang="en-US" sz="1600" b="1" dirty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3894898" y="2699060"/>
              <a:ext cx="542087" cy="733958"/>
              <a:chOff x="3806915" y="2699060"/>
              <a:chExt cx="542087" cy="733958"/>
            </a:xfrm>
          </p:grpSpPr>
          <p:pic>
            <p:nvPicPr>
              <p:cNvPr id="12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6" t="6290" r="24254" b="3080"/>
              <a:stretch/>
            </p:blipFill>
            <p:spPr bwMode="auto">
              <a:xfrm>
                <a:off x="3806915" y="2699060"/>
                <a:ext cx="542087" cy="733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7186" y="2715192"/>
                <a:ext cx="481544" cy="457162"/>
              </a:xfrm>
              <a:prstGeom prst="rect">
                <a:avLst/>
              </a:prstGeom>
            </p:spPr>
          </p:pic>
        </p:grpSp>
      </p:grpSp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27034"/>
              </p:ext>
            </p:extLst>
          </p:nvPr>
        </p:nvGraphicFramePr>
        <p:xfrm>
          <a:off x="6732240" y="2071055"/>
          <a:ext cx="29185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1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72700"/>
              </p:ext>
            </p:extLst>
          </p:nvPr>
        </p:nvGraphicFramePr>
        <p:xfrm>
          <a:off x="7328021" y="2071055"/>
          <a:ext cx="29185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1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29534"/>
              </p:ext>
            </p:extLst>
          </p:nvPr>
        </p:nvGraphicFramePr>
        <p:xfrm>
          <a:off x="8191290" y="2071055"/>
          <a:ext cx="29185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1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6848276" y="223347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7140652" y="223347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7433028" y="223347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7725404" y="223347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8017780" y="223347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8310157" y="223347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2" name="Straight Arrow Connector 131"/>
          <p:cNvCxnSpPr/>
          <p:nvPr/>
        </p:nvCxnSpPr>
        <p:spPr bwMode="auto">
          <a:xfrm flipH="1">
            <a:off x="2762851" y="2708920"/>
            <a:ext cx="3096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Bent-Up Arrow 21"/>
          <p:cNvSpPr/>
          <p:nvPr/>
        </p:nvSpPr>
        <p:spPr bwMode="auto">
          <a:xfrm flipV="1">
            <a:off x="1286635" y="1554962"/>
            <a:ext cx="266327" cy="296162"/>
          </a:xfrm>
          <a:prstGeom prst="bentUp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6846065" y="223981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7439455" y="223981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8310157" y="2226778"/>
            <a:ext cx="234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3207"/>
          <a:stretch/>
        </p:blipFill>
        <p:spPr>
          <a:xfrm rot="13009571">
            <a:off x="711089" y="2426874"/>
            <a:ext cx="244365" cy="735902"/>
          </a:xfrm>
          <a:prstGeom prst="rect">
            <a:avLst/>
          </a:prstGeom>
        </p:spPr>
      </p:pic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66209"/>
              </p:ext>
            </p:extLst>
          </p:nvPr>
        </p:nvGraphicFramePr>
        <p:xfrm>
          <a:off x="1856167" y="2624971"/>
          <a:ext cx="291851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1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310" r="22769" b="2624"/>
          <a:stretch/>
        </p:blipFill>
        <p:spPr bwMode="auto">
          <a:xfrm>
            <a:off x="1967617" y="2731214"/>
            <a:ext cx="309128" cy="4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3207"/>
          <a:stretch/>
        </p:blipFill>
        <p:spPr>
          <a:xfrm rot="13387050">
            <a:off x="562333" y="4830078"/>
            <a:ext cx="244365" cy="73590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82324" y="2571440"/>
            <a:ext cx="1946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>
                <a:latin typeface="+mn-lt"/>
              </a:rPr>
              <a:t>Combination of blocks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6820595" y="2794825"/>
            <a:ext cx="1469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Tag aggregation</a:t>
            </a:r>
            <a:endParaRPr lang="en-US" sz="1400" i="1" dirty="0">
              <a:latin typeface="+mn-lt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15867" y="2663915"/>
            <a:ext cx="1064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Verification</a:t>
            </a:r>
            <a:endParaRPr lang="en-US" sz="1600" i="1" dirty="0">
              <a:latin typeface="+mn-lt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61510" y="1448780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Upload</a:t>
            </a:r>
            <a:endParaRPr lang="en-US" sz="1600" i="1" dirty="0">
              <a:latin typeface="+mn-lt"/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46" y="4005439"/>
            <a:ext cx="411042" cy="411042"/>
          </a:xfrm>
          <a:prstGeom prst="rect">
            <a:avLst/>
          </a:prstGeom>
        </p:spPr>
      </p:pic>
      <p:sp>
        <p:nvSpPr>
          <p:cNvPr id="145" name="Bent-Up Arrow 144"/>
          <p:cNvSpPr/>
          <p:nvPr/>
        </p:nvSpPr>
        <p:spPr bwMode="auto">
          <a:xfrm flipV="1">
            <a:off x="1421650" y="4104075"/>
            <a:ext cx="318032" cy="256820"/>
          </a:xfrm>
          <a:prstGeom prst="bentUp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99685" y="3969060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Upload</a:t>
            </a:r>
            <a:endParaRPr lang="en-US" sz="1400" i="1" dirty="0">
              <a:latin typeface="+mn-lt"/>
            </a:endParaRPr>
          </a:p>
        </p:txBody>
      </p:sp>
      <p:graphicFrame>
        <p:nvGraphicFramePr>
          <p:cNvPr id="147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75373"/>
              </p:ext>
            </p:extLst>
          </p:nvPr>
        </p:nvGraphicFramePr>
        <p:xfrm>
          <a:off x="896303" y="4427736"/>
          <a:ext cx="1751106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1"/>
                <a:gridCol w="291851"/>
                <a:gridCol w="291851"/>
                <a:gridCol w="291851"/>
                <a:gridCol w="291851"/>
                <a:gridCol w="291851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Right Arrow 23"/>
          <p:cNvSpPr/>
          <p:nvPr/>
        </p:nvSpPr>
        <p:spPr bwMode="auto">
          <a:xfrm rot="5400000">
            <a:off x="1685117" y="4787397"/>
            <a:ext cx="169536" cy="138069"/>
          </a:xfrm>
          <a:prstGeom prst="rightArrow">
            <a:avLst>
              <a:gd name="adj1" fmla="val 37921"/>
              <a:gd name="adj2" fmla="val 6009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8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71340"/>
              </p:ext>
            </p:extLst>
          </p:nvPr>
        </p:nvGraphicFramePr>
        <p:xfrm>
          <a:off x="874847" y="4986205"/>
          <a:ext cx="259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55" y="490671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76" y="490671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11" y="490671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Straight Arrow Connector 151"/>
          <p:cNvCxnSpPr/>
          <p:nvPr/>
        </p:nvCxnSpPr>
        <p:spPr bwMode="auto">
          <a:xfrm>
            <a:off x="2762851" y="4574073"/>
            <a:ext cx="3168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/>
          <p:nvPr/>
        </p:nvCxnSpPr>
        <p:spPr bwMode="auto">
          <a:xfrm>
            <a:off x="3589974" y="5094185"/>
            <a:ext cx="226887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4" name="Group 153"/>
          <p:cNvGrpSpPr/>
          <p:nvPr/>
        </p:nvGrpSpPr>
        <p:grpSpPr>
          <a:xfrm>
            <a:off x="4433061" y="4663748"/>
            <a:ext cx="582703" cy="400644"/>
            <a:chOff x="3894898" y="2699060"/>
            <a:chExt cx="913693" cy="733958"/>
          </a:xfrm>
        </p:grpSpPr>
        <p:sp>
          <p:nvSpPr>
            <p:cNvPr id="155" name="TextBox 154"/>
            <p:cNvSpPr txBox="1"/>
            <p:nvPr/>
          </p:nvSpPr>
          <p:spPr>
            <a:xfrm>
              <a:off x="4472707" y="2770764"/>
              <a:ext cx="335884" cy="6202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600" b="1" dirty="0" smtClean="0">
                  <a:ln w="11430"/>
                  <a:solidFill>
                    <a:schemeClr val="accent2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  <a:endParaRPr lang="en-US" sz="1600" b="1" dirty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3894898" y="2699060"/>
              <a:ext cx="542087" cy="733958"/>
              <a:chOff x="3806915" y="2699060"/>
              <a:chExt cx="542087" cy="733958"/>
            </a:xfrm>
          </p:grpSpPr>
          <p:pic>
            <p:nvPicPr>
              <p:cNvPr id="15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6" t="6290" r="24254" b="3080"/>
              <a:stretch/>
            </p:blipFill>
            <p:spPr bwMode="auto">
              <a:xfrm>
                <a:off x="3806915" y="2699060"/>
                <a:ext cx="542087" cy="733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7186" y="2715192"/>
                <a:ext cx="481544" cy="457162"/>
              </a:xfrm>
              <a:prstGeom prst="rect">
                <a:avLst/>
              </a:prstGeom>
            </p:spPr>
          </p:pic>
        </p:grpSp>
      </p:grpSp>
      <p:cxnSp>
        <p:nvCxnSpPr>
          <p:cNvPr id="159" name="Straight Arrow Connector 158"/>
          <p:cNvCxnSpPr/>
          <p:nvPr/>
        </p:nvCxnSpPr>
        <p:spPr bwMode="auto">
          <a:xfrm flipH="1">
            <a:off x="3574683" y="5409220"/>
            <a:ext cx="228416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60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99873"/>
              </p:ext>
            </p:extLst>
          </p:nvPr>
        </p:nvGraphicFramePr>
        <p:xfrm>
          <a:off x="3119274" y="4138557"/>
          <a:ext cx="259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82" y="4059070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03" y="4059070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38" y="4059070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4317"/>
              </p:ext>
            </p:extLst>
          </p:nvPr>
        </p:nvGraphicFramePr>
        <p:xfrm>
          <a:off x="6237185" y="5121220"/>
          <a:ext cx="2592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3" y="5041733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14" y="5041733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49" y="5041733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42" y="5046069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63" y="5046069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98" y="5046069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55042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10" y="5353714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Rectangle 176"/>
          <p:cNvSpPr/>
          <p:nvPr/>
        </p:nvSpPr>
        <p:spPr>
          <a:xfrm>
            <a:off x="161510" y="5454225"/>
            <a:ext cx="1064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+mn-lt"/>
              </a:rPr>
              <a:t>Verification</a:t>
            </a:r>
            <a:endParaRPr lang="en-US" sz="1600" i="1" dirty="0">
              <a:latin typeface="+mn-lt"/>
            </a:endParaRPr>
          </a:p>
        </p:txBody>
      </p:sp>
      <p:sp>
        <p:nvSpPr>
          <p:cNvPr id="181" name="Minus 180"/>
          <p:cNvSpPr/>
          <p:nvPr/>
        </p:nvSpPr>
        <p:spPr bwMode="auto">
          <a:xfrm>
            <a:off x="3601773" y="5891011"/>
            <a:ext cx="396000" cy="34838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Plus 181"/>
          <p:cNvSpPr>
            <a:spLocks noChangeAspect="1"/>
          </p:cNvSpPr>
          <p:nvPr/>
        </p:nvSpPr>
        <p:spPr bwMode="auto">
          <a:xfrm>
            <a:off x="199907" y="5885270"/>
            <a:ext cx="375843" cy="359867"/>
          </a:xfrm>
          <a:prstGeom prst="mathPlus">
            <a:avLst>
              <a:gd name="adj1" fmla="val 14898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36159"/>
              </p:ext>
            </p:extLst>
          </p:nvPr>
        </p:nvGraphicFramePr>
        <p:xfrm>
          <a:off x="161510" y="3203975"/>
          <a:ext cx="886598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330"/>
                <a:gridCol w="1462663"/>
                <a:gridCol w="4432993"/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      Efficient 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ommunication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Costly tag generation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51" y="1493786"/>
            <a:ext cx="3119075" cy="2025224"/>
          </a:xfrm>
          <a:prstGeom prst="rect">
            <a:avLst/>
          </a:prstGeom>
        </p:spPr>
      </p:pic>
      <p:sp>
        <p:nvSpPr>
          <p:cNvPr id="179" name="Minus 178"/>
          <p:cNvSpPr/>
          <p:nvPr/>
        </p:nvSpPr>
        <p:spPr bwMode="auto">
          <a:xfrm>
            <a:off x="3178682" y="3179263"/>
            <a:ext cx="396000" cy="348384"/>
          </a:xfrm>
          <a:prstGeom prst="mathMinus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Plus 179"/>
          <p:cNvSpPr>
            <a:spLocks noChangeAspect="1"/>
          </p:cNvSpPr>
          <p:nvPr/>
        </p:nvSpPr>
        <p:spPr bwMode="auto">
          <a:xfrm>
            <a:off x="199907" y="3158970"/>
            <a:ext cx="375843" cy="359867"/>
          </a:xfrm>
          <a:prstGeom prst="mathPlus">
            <a:avLst>
              <a:gd name="adj1" fmla="val 14898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691680" y="1574125"/>
            <a:ext cx="512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>
                <a:latin typeface="+mn-lt"/>
              </a:rPr>
              <a:t>Tags</a:t>
            </a:r>
            <a:endParaRPr lang="en-US" sz="1400" i="1" dirty="0">
              <a:latin typeface="+mn-lt"/>
            </a:endParaRPr>
          </a:p>
        </p:txBody>
      </p:sp>
      <p:sp>
        <p:nvSpPr>
          <p:cNvPr id="94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1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of Retrievability: </a:t>
            </a:r>
            <a:r>
              <a:rPr lang="en-US" dirty="0" err="1" smtClean="0">
                <a:solidFill>
                  <a:srgbClr val="00B0F0"/>
                </a:solidFill>
              </a:rPr>
              <a:t>StealthGuard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" name="Slide Number Placeholder 2"/>
          <p:cNvSpPr txBox="1">
            <a:spLocks/>
          </p:cNvSpPr>
          <p:nvPr/>
        </p:nvSpPr>
        <p:spPr bwMode="auto">
          <a:xfrm>
            <a:off x="169987" y="6434287"/>
            <a:ext cx="50405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2"/>
                </a:solidFill>
                <a:latin typeface="Eurostile LT Std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/>
              <a:t>6</a:t>
            </a:fld>
            <a:r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13462"/>
              </p:ext>
            </p:extLst>
          </p:nvPr>
        </p:nvGraphicFramePr>
        <p:xfrm>
          <a:off x="140112" y="1078730"/>
          <a:ext cx="60520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648"/>
                <a:gridCol w="135015"/>
                <a:gridCol w="3645405"/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Pseudorandom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Watchdogs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790598" y="1253633"/>
            <a:ext cx="2017713" cy="298450"/>
            <a:chOff x="6594407" y="1114138"/>
            <a:chExt cx="2017713" cy="29845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71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895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945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407" y="1114138"/>
              <a:ext cx="201771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Multiply 6"/>
          <p:cNvSpPr>
            <a:spLocks noChangeAspect="1"/>
          </p:cNvSpPr>
          <p:nvPr/>
        </p:nvSpPr>
        <p:spPr bwMode="auto">
          <a:xfrm>
            <a:off x="2726795" y="1198658"/>
            <a:ext cx="415282" cy="415282"/>
          </a:xfrm>
          <a:prstGeom prst="mathMultiply">
            <a:avLst>
              <a:gd name="adj1" fmla="val 1184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Multiply 56"/>
          <p:cNvSpPr>
            <a:spLocks noChangeAspect="1"/>
          </p:cNvSpPr>
          <p:nvPr/>
        </p:nvSpPr>
        <p:spPr bwMode="auto">
          <a:xfrm>
            <a:off x="3298384" y="1198658"/>
            <a:ext cx="415282" cy="415282"/>
          </a:xfrm>
          <a:prstGeom prst="mathMultiply">
            <a:avLst>
              <a:gd name="adj1" fmla="val 1184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43326" y="818710"/>
            <a:ext cx="640403" cy="1107996"/>
            <a:chOff x="8037385" y="660165"/>
            <a:chExt cx="640403" cy="1107996"/>
          </a:xfrm>
        </p:grpSpPr>
        <p:grpSp>
          <p:nvGrpSpPr>
            <p:cNvPr id="9" name="Group 8"/>
            <p:cNvGrpSpPr/>
            <p:nvPr/>
          </p:nvGrpSpPr>
          <p:grpSpPr>
            <a:xfrm>
              <a:off x="8037385" y="1045153"/>
              <a:ext cx="415282" cy="474455"/>
              <a:chOff x="8037385" y="1045153"/>
              <a:chExt cx="415282" cy="474455"/>
            </a:xfrm>
          </p:grpSpPr>
          <p:pic>
            <p:nvPicPr>
              <p:cNvPr id="8196" name="Picture 4" descr="Afficher l'image d'origin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7385" y="1045153"/>
                <a:ext cx="324000" cy="395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Multiply 55"/>
              <p:cNvSpPr>
                <a:spLocks noChangeAspect="1"/>
              </p:cNvSpPr>
              <p:nvPr/>
            </p:nvSpPr>
            <p:spPr bwMode="auto">
              <a:xfrm>
                <a:off x="8037385" y="1104326"/>
                <a:ext cx="415282" cy="415282"/>
              </a:xfrm>
              <a:prstGeom prst="mathMultiply">
                <a:avLst>
                  <a:gd name="adj1" fmla="val 11843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8217405" y="660165"/>
              <a:ext cx="46038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all" spc="0" dirty="0" smtClean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!</a:t>
              </a:r>
              <a:endParaRPr lang="en-US" sz="66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63" name="Multiply 62"/>
          <p:cNvSpPr>
            <a:spLocks noChangeAspect="1"/>
          </p:cNvSpPr>
          <p:nvPr/>
        </p:nvSpPr>
        <p:spPr bwMode="auto">
          <a:xfrm>
            <a:off x="3005540" y="1198658"/>
            <a:ext cx="415282" cy="415282"/>
          </a:xfrm>
          <a:prstGeom prst="mathMultiply">
            <a:avLst>
              <a:gd name="adj1" fmla="val 1184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31343"/>
              </p:ext>
            </p:extLst>
          </p:nvPr>
        </p:nvGraphicFramePr>
        <p:xfrm>
          <a:off x="116505" y="1673805"/>
          <a:ext cx="8055895" cy="10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/>
                <a:gridCol w="116840"/>
                <a:gridCol w="562257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5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Privacy-Preserving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Watchdog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Search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Conceal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watchdogs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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Encryption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PIR-based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privacy-preserving search for watchdogs</a:t>
                      </a:r>
                    </a:p>
                    <a:p>
                      <a:pPr algn="l"/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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Unbounded number of verifications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3" name="Group 92"/>
          <p:cNvGrpSpPr>
            <a:grpSpLocks noChangeAspect="1"/>
          </p:cNvGrpSpPr>
          <p:nvPr/>
        </p:nvGrpSpPr>
        <p:grpSpPr>
          <a:xfrm flipH="1">
            <a:off x="169987" y="2187436"/>
            <a:ext cx="1145415" cy="1024408"/>
            <a:chOff x="539552" y="5215119"/>
            <a:chExt cx="1363216" cy="1219200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5215119"/>
              <a:ext cx="1219200" cy="121920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683892"/>
              <a:ext cx="619084" cy="619084"/>
            </a:xfrm>
            <a:prstGeom prst="rect">
              <a:avLst/>
            </a:prstGeom>
          </p:spPr>
        </p:pic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47" y="3722846"/>
            <a:ext cx="2365334" cy="1535818"/>
          </a:xfrm>
          <a:prstGeom prst="rect">
            <a:avLst/>
          </a:prstGeom>
        </p:spPr>
      </p:pic>
      <p:cxnSp>
        <p:nvCxnSpPr>
          <p:cNvPr id="98" name="Straight Arrow Connector 97"/>
          <p:cNvCxnSpPr/>
          <p:nvPr/>
        </p:nvCxnSpPr>
        <p:spPr bwMode="auto">
          <a:xfrm>
            <a:off x="2492707" y="4182631"/>
            <a:ext cx="396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2492707" y="4857706"/>
            <a:ext cx="396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867255" y="5325410"/>
            <a:ext cx="157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Search</a:t>
            </a:r>
            <a:endParaRPr lang="en-US" sz="2800" b="1" dirty="0"/>
          </a:p>
        </p:txBody>
      </p:sp>
      <p:cxnSp>
        <p:nvCxnSpPr>
          <p:cNvPr id="101" name="Straight Arrow Connector 100"/>
          <p:cNvCxnSpPr/>
          <p:nvPr/>
        </p:nvCxnSpPr>
        <p:spPr bwMode="auto">
          <a:xfrm flipH="1">
            <a:off x="2492707" y="5127736"/>
            <a:ext cx="396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" name="Picture 9" descr="Business Man Blu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383995"/>
            <a:ext cx="1905904" cy="190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161510" y="5251691"/>
            <a:ext cx="1445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Verify</a:t>
            </a:r>
            <a:endParaRPr lang="en-US" sz="2400" b="1" dirty="0"/>
          </a:p>
        </p:txBody>
      </p:sp>
      <p:grpSp>
        <p:nvGrpSpPr>
          <p:cNvPr id="143" name="Group 142"/>
          <p:cNvGrpSpPr/>
          <p:nvPr/>
        </p:nvGrpSpPr>
        <p:grpSpPr>
          <a:xfrm>
            <a:off x="3325714" y="3794171"/>
            <a:ext cx="2017713" cy="298450"/>
            <a:chOff x="6594407" y="1114138"/>
            <a:chExt cx="2017713" cy="298450"/>
          </a:xfrm>
        </p:grpSpPr>
        <p:pic>
          <p:nvPicPr>
            <p:cNvPr id="1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71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895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945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407" y="1114138"/>
              <a:ext cx="201771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78" name="Group 7177"/>
          <p:cNvGrpSpPr>
            <a:grpSpLocks noChangeAspect="1"/>
          </p:cNvGrpSpPr>
          <p:nvPr/>
        </p:nvGrpSpPr>
        <p:grpSpPr>
          <a:xfrm>
            <a:off x="3975746" y="4307737"/>
            <a:ext cx="454135" cy="459959"/>
            <a:chOff x="3504047" y="4328447"/>
            <a:chExt cx="711278" cy="720399"/>
          </a:xfrm>
        </p:grpSpPr>
        <p:pic>
          <p:nvPicPr>
            <p:cNvPr id="148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047" y="4328447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47" y="4463462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847" y="4553138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" name="TextBox 152"/>
          <p:cNvSpPr txBox="1"/>
          <p:nvPr/>
        </p:nvSpPr>
        <p:spPr>
          <a:xfrm>
            <a:off x="4500410" y="4250439"/>
            <a:ext cx="33588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2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6700957" y="4448571"/>
            <a:ext cx="2017713" cy="298450"/>
            <a:chOff x="6594407" y="1114138"/>
            <a:chExt cx="2017713" cy="298450"/>
          </a:xfrm>
        </p:grpSpPr>
        <p:pic>
          <p:nvPicPr>
            <p:cNvPr id="1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71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895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945" y="1136363"/>
              <a:ext cx="20663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407" y="1114138"/>
              <a:ext cx="201771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9" name="Group 158"/>
          <p:cNvGrpSpPr>
            <a:grpSpLocks noChangeAspect="1"/>
          </p:cNvGrpSpPr>
          <p:nvPr/>
        </p:nvGrpSpPr>
        <p:grpSpPr>
          <a:xfrm>
            <a:off x="6462210" y="4339992"/>
            <a:ext cx="882205" cy="789005"/>
            <a:chOff x="539552" y="5215119"/>
            <a:chExt cx="1363216" cy="1219200"/>
          </a:xfrm>
        </p:grpSpPr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5215119"/>
              <a:ext cx="1219200" cy="1219200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683892"/>
              <a:ext cx="619084" cy="619084"/>
            </a:xfrm>
            <a:prstGeom prst="rect">
              <a:avLst/>
            </a:prstGeom>
          </p:spPr>
        </p:pic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4245639" y="5262751"/>
            <a:ext cx="454135" cy="459959"/>
            <a:chOff x="3504047" y="4328447"/>
            <a:chExt cx="711278" cy="720399"/>
          </a:xfrm>
        </p:grpSpPr>
        <p:pic>
          <p:nvPicPr>
            <p:cNvPr id="163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047" y="4328447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47" y="4463462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847" y="4553138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Group 165"/>
          <p:cNvGrpSpPr>
            <a:grpSpLocks noChangeAspect="1"/>
          </p:cNvGrpSpPr>
          <p:nvPr/>
        </p:nvGrpSpPr>
        <p:grpSpPr>
          <a:xfrm>
            <a:off x="1541339" y="5221598"/>
            <a:ext cx="454135" cy="459959"/>
            <a:chOff x="3504047" y="4328447"/>
            <a:chExt cx="711278" cy="720399"/>
          </a:xfrm>
        </p:grpSpPr>
        <p:pic>
          <p:nvPicPr>
            <p:cNvPr id="167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047" y="4328447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47" y="4463462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847" y="4553138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1" name="Group 170"/>
          <p:cNvGrpSpPr>
            <a:grpSpLocks noChangeAspect="1"/>
          </p:cNvGrpSpPr>
          <p:nvPr/>
        </p:nvGrpSpPr>
        <p:grpSpPr>
          <a:xfrm>
            <a:off x="8146946" y="5319468"/>
            <a:ext cx="454135" cy="459959"/>
            <a:chOff x="3504047" y="4328447"/>
            <a:chExt cx="711278" cy="720399"/>
          </a:xfrm>
        </p:grpSpPr>
        <p:pic>
          <p:nvPicPr>
            <p:cNvPr id="172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047" y="4328447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47" y="4463462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847" y="4553138"/>
              <a:ext cx="406478" cy="495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79" name="Rectangle 7178"/>
          <p:cNvSpPr/>
          <p:nvPr/>
        </p:nvSpPr>
        <p:spPr>
          <a:xfrm>
            <a:off x="4288996" y="5168385"/>
            <a:ext cx="492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/>
              </a:rPr>
              <a:t></a:t>
            </a:r>
            <a:endParaRPr lang="en-US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579373" y="5104253"/>
            <a:ext cx="492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/>
              </a:rPr>
              <a:t></a:t>
            </a:r>
            <a:endParaRPr lang="en-US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40" y="4397476"/>
            <a:ext cx="400640" cy="4006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07" y="5364140"/>
            <a:ext cx="400640" cy="40064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90" y="5464471"/>
            <a:ext cx="400640" cy="40064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07" y="5309146"/>
            <a:ext cx="400640" cy="40064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3207"/>
          <a:stretch/>
        </p:blipFill>
        <p:spPr>
          <a:xfrm rot="13009571">
            <a:off x="502182" y="3876384"/>
            <a:ext cx="343722" cy="1035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9912" y="0"/>
            <a:ext cx="219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urostile LT Std"/>
                <a:cs typeface="+mn-cs"/>
              </a:rPr>
              <a:t>[ESORICS 2014]</a:t>
            </a:r>
          </a:p>
        </p:txBody>
      </p:sp>
      <p:sp>
        <p:nvSpPr>
          <p:cNvPr id="67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3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19306 -0.001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" grpId="0" animBg="1"/>
      <p:bldP spid="63" grpId="0" animBg="1"/>
      <p:bldP spid="100" grpId="0" animBg="1"/>
      <p:bldP spid="136" grpId="0"/>
      <p:bldP spid="153" grpId="0"/>
      <p:bldP spid="7179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oneTexte 54"/>
              <p:cNvSpPr txBox="1"/>
              <p:nvPr/>
            </p:nvSpPr>
            <p:spPr>
              <a:xfrm>
                <a:off x="5787135" y="4019000"/>
                <a:ext cx="4878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135" y="4019000"/>
                <a:ext cx="48780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000" r="-125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92" y="236538"/>
            <a:ext cx="8569325" cy="647700"/>
          </a:xfrm>
        </p:spPr>
        <p:txBody>
          <a:bodyPr/>
          <a:lstStyle/>
          <a:p>
            <a:r>
              <a:rPr lang="en-US" dirty="0" smtClean="0"/>
              <a:t>StealthGuard: Watchdog Search</a:t>
            </a:r>
            <a:endParaRPr lang="en-US" dirty="0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7"/>
            <a:ext cx="504056" cy="3333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r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72" y="2048489"/>
            <a:ext cx="2751157" cy="1786334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 bwMode="auto">
          <a:xfrm>
            <a:off x="2492707" y="2551102"/>
            <a:ext cx="3168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2492707" y="3573646"/>
            <a:ext cx="3168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" name="Picture 9" descr="Business Man Blu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888349"/>
            <a:ext cx="1905904" cy="190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73615" y="1777867"/>
            <a:ext cx="516810" cy="541244"/>
            <a:chOff x="3710863" y="1955878"/>
            <a:chExt cx="516810" cy="541244"/>
          </a:xfrm>
        </p:grpSpPr>
        <p:pic>
          <p:nvPicPr>
            <p:cNvPr id="62" name="Picture 4" descr="Afficher l'image d'orig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259" y="1955878"/>
              <a:ext cx="380414" cy="4639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863" y="2096482"/>
              <a:ext cx="400640" cy="400640"/>
            </a:xfrm>
            <a:prstGeom prst="rect">
              <a:avLst/>
            </a:prstGeom>
          </p:spPr>
        </p:pic>
      </p:grp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3207"/>
          <a:stretch/>
        </p:blipFill>
        <p:spPr>
          <a:xfrm rot="16260000">
            <a:off x="740703" y="3885109"/>
            <a:ext cx="309904" cy="933271"/>
          </a:xfrm>
          <a:prstGeom prst="rect">
            <a:avLst/>
          </a:prstGeom>
        </p:spPr>
      </p:pic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37"/>
              </p:ext>
            </p:extLst>
          </p:nvPr>
        </p:nvGraphicFramePr>
        <p:xfrm>
          <a:off x="6714430" y="2868350"/>
          <a:ext cx="1728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/>
                <a:gridCol w="288000"/>
                <a:gridCol w="288000"/>
                <a:gridCol w="288000"/>
                <a:gridCol w="288000"/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96246"/>
              </p:ext>
            </p:extLst>
          </p:nvPr>
        </p:nvGraphicFramePr>
        <p:xfrm>
          <a:off x="223823" y="998730"/>
          <a:ext cx="1512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POR Query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58211"/>
              </p:ext>
            </p:extLst>
          </p:nvPr>
        </p:nvGraphicFramePr>
        <p:xfrm>
          <a:off x="223823" y="1448780"/>
          <a:ext cx="1512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Verification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14852"/>
              </p:ext>
            </p:extLst>
          </p:nvPr>
        </p:nvGraphicFramePr>
        <p:xfrm>
          <a:off x="6777245" y="1013730"/>
          <a:ext cx="2222818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818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POR Generation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97" name="Picture 2" descr="http://images.clipartpanda.com/1-dice-clipart-yikpbxki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18374"/>
            <a:ext cx="819992" cy="5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63892" y="1397685"/>
            <a:ext cx="770748" cy="370441"/>
            <a:chOff x="2681790" y="1583795"/>
            <a:chExt cx="770748" cy="370441"/>
          </a:xfrm>
        </p:grpSpPr>
        <p:sp>
          <p:nvSpPr>
            <p:cNvPr id="100" name="Oval Callout 99"/>
            <p:cNvSpPr/>
            <p:nvPr/>
          </p:nvSpPr>
          <p:spPr bwMode="auto">
            <a:xfrm>
              <a:off x="2707632" y="1583795"/>
              <a:ext cx="708301" cy="370441"/>
            </a:xfrm>
            <a:prstGeom prst="wedgeEllipseCallout">
              <a:avLst>
                <a:gd name="adj1" fmla="val -31487"/>
                <a:gd name="adj2" fmla="val 72057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681790" y="1626926"/>
              <a:ext cx="770748" cy="2700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200" b="1" i="1" dirty="0" smtClean="0">
                  <a:latin typeface="+mn-lt"/>
                  <a:cs typeface="+mn-cs"/>
                </a:rPr>
                <a:t>Nonce</a:t>
              </a:r>
              <a:endParaRPr lang="en-US" sz="1200" b="1" i="1" dirty="0">
                <a:latin typeface="+mn-lt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815145" y="1091269"/>
            <a:ext cx="1422629" cy="458476"/>
            <a:chOff x="4149582" y="705489"/>
            <a:chExt cx="1422629" cy="458476"/>
          </a:xfrm>
        </p:grpSpPr>
        <p:sp>
          <p:nvSpPr>
            <p:cNvPr id="103" name="Oval Callout 102"/>
            <p:cNvSpPr/>
            <p:nvPr/>
          </p:nvSpPr>
          <p:spPr bwMode="auto">
            <a:xfrm>
              <a:off x="4155609" y="705489"/>
              <a:ext cx="1416602" cy="458476"/>
            </a:xfrm>
            <a:prstGeom prst="wedgeEllipseCallout">
              <a:avLst>
                <a:gd name="adj1" fmla="val 21587"/>
                <a:gd name="adj2" fmla="val 87400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49582" y="815253"/>
              <a:ext cx="1404000" cy="2700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200" b="1" i="1" dirty="0" smtClean="0">
                  <a:latin typeface="+mn-lt"/>
                  <a:cs typeface="+mn-cs"/>
                </a:rPr>
                <a:t>PIR query for a watchdog</a:t>
              </a:r>
              <a:endParaRPr lang="en-US" sz="1200" b="1" i="1" dirty="0">
                <a:latin typeface="+mn-lt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ZoneTexte 54"/>
              <p:cNvSpPr txBox="1"/>
              <p:nvPr/>
            </p:nvSpPr>
            <p:spPr>
              <a:xfrm>
                <a:off x="6469240" y="4019000"/>
                <a:ext cx="4878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6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240" y="4019000"/>
                <a:ext cx="487802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ZoneTexte 54"/>
              <p:cNvSpPr txBox="1"/>
              <p:nvPr/>
            </p:nvSpPr>
            <p:spPr>
              <a:xfrm>
                <a:off x="7101146" y="4019000"/>
                <a:ext cx="621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7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46" y="4019000"/>
                <a:ext cx="621203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294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Picture 2" descr="http://images.clipartpanda.com/1-dice-clipart-yikpbxki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3" y="4111364"/>
            <a:ext cx="442818" cy="2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7252587" y="2839851"/>
            <a:ext cx="360000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 anchorCtr="1">
            <a:noAutofit/>
          </a:bodyPr>
          <a:lstStyle/>
          <a:p>
            <a:pPr algn="r"/>
            <a:endParaRPr lang="en-US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ZoneTexte 54"/>
              <p:cNvSpPr txBox="1"/>
              <p:nvPr/>
            </p:nvSpPr>
            <p:spPr>
              <a:xfrm>
                <a:off x="4709876" y="4644135"/>
                <a:ext cx="1139930" cy="93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1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876" y="4644135"/>
                <a:ext cx="1139930" cy="93070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ZoneTexte 54"/>
              <p:cNvSpPr txBox="1"/>
              <p:nvPr/>
            </p:nvSpPr>
            <p:spPr>
              <a:xfrm>
                <a:off x="5825953" y="4644135"/>
                <a:ext cx="1139930" cy="93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2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53" y="4644135"/>
                <a:ext cx="1139930" cy="93070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ZoneTexte 54"/>
              <p:cNvSpPr txBox="1"/>
              <p:nvPr/>
            </p:nvSpPr>
            <p:spPr>
              <a:xfrm>
                <a:off x="6942030" y="4644135"/>
                <a:ext cx="1109468" cy="93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3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30" y="4644135"/>
                <a:ext cx="1109468" cy="93070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ZoneTexte 54"/>
              <p:cNvSpPr txBox="1"/>
              <p:nvPr/>
            </p:nvSpPr>
            <p:spPr>
              <a:xfrm>
                <a:off x="8027645" y="4644135"/>
                <a:ext cx="1047879" cy="930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4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645" y="4644135"/>
                <a:ext cx="1047879" cy="93070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ZoneTexte 54"/>
              <p:cNvSpPr txBox="1"/>
              <p:nvPr/>
            </p:nvSpPr>
            <p:spPr>
              <a:xfrm>
                <a:off x="7631809" y="401063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09" y="4010635"/>
                <a:ext cx="310601" cy="400110"/>
              </a:xfrm>
              <a:prstGeom prst="rect">
                <a:avLst/>
              </a:prstGeom>
              <a:blipFill rotWithShape="1">
                <a:blip r:embed="rId22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54"/>
              <p:cNvSpPr txBox="1"/>
              <p:nvPr/>
            </p:nvSpPr>
            <p:spPr>
              <a:xfrm>
                <a:off x="7784209" y="401063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6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209" y="4010635"/>
                <a:ext cx="310601" cy="400110"/>
              </a:xfrm>
              <a:prstGeom prst="rect">
                <a:avLst/>
              </a:prstGeom>
              <a:blipFill rotWithShape="1">
                <a:blip r:embed="rId23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54"/>
              <p:cNvSpPr txBox="1"/>
              <p:nvPr/>
            </p:nvSpPr>
            <p:spPr>
              <a:xfrm>
                <a:off x="7936609" y="401063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7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609" y="4010635"/>
                <a:ext cx="310601" cy="400110"/>
              </a:xfrm>
              <a:prstGeom prst="rect">
                <a:avLst/>
              </a:prstGeom>
              <a:blipFill rotWithShape="1">
                <a:blip r:embed="rId23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ZoneTexte 54"/>
              <p:cNvSpPr txBox="1"/>
              <p:nvPr/>
            </p:nvSpPr>
            <p:spPr>
              <a:xfrm>
                <a:off x="8089009" y="401063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8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009" y="4010635"/>
                <a:ext cx="310601" cy="400110"/>
              </a:xfrm>
              <a:prstGeom prst="rect">
                <a:avLst/>
              </a:prstGeom>
              <a:blipFill rotWithShape="1">
                <a:blip r:embed="rId22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61495"/>
              </p:ext>
            </p:extLst>
          </p:nvPr>
        </p:nvGraphicFramePr>
        <p:xfrm>
          <a:off x="6991559" y="2865619"/>
          <a:ext cx="288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ZoneTexte 54"/>
              <p:cNvSpPr txBox="1"/>
              <p:nvPr/>
            </p:nvSpPr>
            <p:spPr>
              <a:xfrm>
                <a:off x="7629926" y="401037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3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926" y="4010370"/>
                <a:ext cx="310601" cy="400110"/>
              </a:xfrm>
              <a:prstGeom prst="rect">
                <a:avLst/>
              </a:prstGeom>
              <a:blipFill rotWithShape="1">
                <a:blip r:embed="rId24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54"/>
              <p:cNvSpPr txBox="1"/>
              <p:nvPr/>
            </p:nvSpPr>
            <p:spPr>
              <a:xfrm>
                <a:off x="7782326" y="401037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4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326" y="4010370"/>
                <a:ext cx="310601" cy="400110"/>
              </a:xfrm>
              <a:prstGeom prst="rect">
                <a:avLst/>
              </a:prstGeom>
              <a:blipFill rotWithShape="1">
                <a:blip r:embed="rId24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ZoneTexte 54"/>
              <p:cNvSpPr txBox="1"/>
              <p:nvPr/>
            </p:nvSpPr>
            <p:spPr>
              <a:xfrm>
                <a:off x="7934726" y="401037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726" y="4010370"/>
                <a:ext cx="310601" cy="400110"/>
              </a:xfrm>
              <a:prstGeom prst="rect">
                <a:avLst/>
              </a:prstGeom>
              <a:blipFill rotWithShape="1">
                <a:blip r:embed="rId25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ZoneTexte 54"/>
              <p:cNvSpPr txBox="1"/>
              <p:nvPr/>
            </p:nvSpPr>
            <p:spPr>
              <a:xfrm>
                <a:off x="8087126" y="401037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6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26" y="4010370"/>
                <a:ext cx="310601" cy="400110"/>
              </a:xfrm>
              <a:prstGeom prst="rect">
                <a:avLst/>
              </a:prstGeom>
              <a:blipFill rotWithShape="1">
                <a:blip r:embed="rId25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ZoneTexte 54"/>
              <p:cNvSpPr txBox="1"/>
              <p:nvPr/>
            </p:nvSpPr>
            <p:spPr>
              <a:xfrm>
                <a:off x="7629624" y="401037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624" y="4010370"/>
                <a:ext cx="310601" cy="400110"/>
              </a:xfrm>
              <a:prstGeom prst="rect">
                <a:avLst/>
              </a:prstGeom>
              <a:blipFill rotWithShape="1">
                <a:blip r:embed="rId26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ZoneTexte 54"/>
              <p:cNvSpPr txBox="1"/>
              <p:nvPr/>
            </p:nvSpPr>
            <p:spPr>
              <a:xfrm>
                <a:off x="7782024" y="401037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024" y="4010370"/>
                <a:ext cx="310601" cy="400110"/>
              </a:xfrm>
              <a:prstGeom prst="rect">
                <a:avLst/>
              </a:prstGeom>
              <a:blipFill rotWithShape="1">
                <a:blip r:embed="rId26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ZoneTexte 54"/>
              <p:cNvSpPr txBox="1"/>
              <p:nvPr/>
            </p:nvSpPr>
            <p:spPr>
              <a:xfrm>
                <a:off x="7934424" y="401037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7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424" y="4010370"/>
                <a:ext cx="310601" cy="400110"/>
              </a:xfrm>
              <a:prstGeom prst="rect">
                <a:avLst/>
              </a:prstGeom>
              <a:blipFill rotWithShape="1">
                <a:blip r:embed="rId26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54"/>
              <p:cNvSpPr txBox="1"/>
              <p:nvPr/>
            </p:nvSpPr>
            <p:spPr>
              <a:xfrm>
                <a:off x="8086824" y="401037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8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24" y="4010370"/>
                <a:ext cx="310601" cy="400110"/>
              </a:xfrm>
              <a:prstGeom prst="rect">
                <a:avLst/>
              </a:prstGeom>
              <a:blipFill rotWithShape="1">
                <a:blip r:embed="rId27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60805"/>
              </p:ext>
            </p:extLst>
          </p:nvPr>
        </p:nvGraphicFramePr>
        <p:xfrm>
          <a:off x="7288587" y="2869027"/>
          <a:ext cx="288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6480105" y="2730005"/>
            <a:ext cx="882205" cy="789005"/>
            <a:chOff x="539552" y="5215119"/>
            <a:chExt cx="1363216" cy="1219200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5215119"/>
              <a:ext cx="1219200" cy="12192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683892"/>
              <a:ext cx="619084" cy="61908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ZoneTexte 54"/>
              <p:cNvSpPr txBox="1"/>
              <p:nvPr/>
            </p:nvSpPr>
            <p:spPr>
              <a:xfrm>
                <a:off x="8614928" y="519564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28" y="5195645"/>
                <a:ext cx="310601" cy="400110"/>
              </a:xfrm>
              <a:prstGeom prst="rect">
                <a:avLst/>
              </a:prstGeom>
              <a:blipFill rotWithShape="1">
                <a:blip r:embed="rId29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54"/>
              <p:cNvSpPr txBox="1"/>
              <p:nvPr/>
            </p:nvSpPr>
            <p:spPr>
              <a:xfrm>
                <a:off x="7100057" y="5203758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057" y="5203758"/>
                <a:ext cx="310601" cy="400110"/>
              </a:xfrm>
              <a:prstGeom prst="rect">
                <a:avLst/>
              </a:prstGeom>
              <a:blipFill rotWithShape="1">
                <a:blip r:embed="rId30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54"/>
              <p:cNvSpPr txBox="1"/>
              <p:nvPr/>
            </p:nvSpPr>
            <p:spPr>
              <a:xfrm>
                <a:off x="6476063" y="5215580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63" y="5215580"/>
                <a:ext cx="310601" cy="400110"/>
              </a:xfrm>
              <a:prstGeom prst="rect">
                <a:avLst/>
              </a:prstGeom>
              <a:blipFill rotWithShape="1">
                <a:blip r:embed="rId31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ZoneTexte 54"/>
              <p:cNvSpPr txBox="1"/>
              <p:nvPr/>
            </p:nvSpPr>
            <p:spPr>
              <a:xfrm>
                <a:off x="5980658" y="5222404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7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658" y="5222404"/>
                <a:ext cx="310601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ZoneTexte 54"/>
              <p:cNvSpPr txBox="1"/>
              <p:nvPr/>
            </p:nvSpPr>
            <p:spPr>
              <a:xfrm>
                <a:off x="6469240" y="4924091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8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240" y="4924091"/>
                <a:ext cx="310601" cy="400110"/>
              </a:xfrm>
              <a:prstGeom prst="rect">
                <a:avLst/>
              </a:prstGeom>
              <a:blipFill rotWithShape="1">
                <a:blip r:embed="rId33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ZoneTexte 54"/>
              <p:cNvSpPr txBox="1"/>
              <p:nvPr/>
            </p:nvSpPr>
            <p:spPr>
              <a:xfrm>
                <a:off x="5350105" y="4918867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05" y="4918867"/>
                <a:ext cx="310601" cy="400110"/>
              </a:xfrm>
              <a:prstGeom prst="rect">
                <a:avLst/>
              </a:prstGeom>
              <a:blipFill rotWithShape="1">
                <a:blip r:embed="rId34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ZoneTexte 54"/>
              <p:cNvSpPr txBox="1"/>
              <p:nvPr/>
            </p:nvSpPr>
            <p:spPr>
              <a:xfrm>
                <a:off x="5350106" y="5195671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06" y="5195671"/>
                <a:ext cx="310601" cy="400110"/>
              </a:xfrm>
              <a:prstGeom prst="rect">
                <a:avLst/>
              </a:prstGeom>
              <a:blipFill rotWithShape="1">
                <a:blip r:embed="rId35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ZoneTexte 54"/>
              <p:cNvSpPr txBox="1"/>
              <p:nvPr/>
            </p:nvSpPr>
            <p:spPr>
              <a:xfrm>
                <a:off x="8614928" y="4925553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1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928" y="4925553"/>
                <a:ext cx="310601" cy="400110"/>
              </a:xfrm>
              <a:prstGeom prst="rect">
                <a:avLst/>
              </a:prstGeom>
              <a:blipFill rotWithShape="1">
                <a:blip r:embed="rId36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ZoneTexte 54"/>
              <p:cNvSpPr txBox="1"/>
              <p:nvPr/>
            </p:nvSpPr>
            <p:spPr>
              <a:xfrm>
                <a:off x="7567048" y="4912606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2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48" y="4912606"/>
                <a:ext cx="310601" cy="400110"/>
              </a:xfrm>
              <a:prstGeom prst="rect">
                <a:avLst/>
              </a:prstGeom>
              <a:blipFill rotWithShape="1">
                <a:blip r:embed="rId37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ZoneTexte 54"/>
              <p:cNvSpPr txBox="1"/>
              <p:nvPr/>
            </p:nvSpPr>
            <p:spPr>
              <a:xfrm>
                <a:off x="7567048" y="5203758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48" y="5203758"/>
                <a:ext cx="310601" cy="400110"/>
              </a:xfrm>
              <a:prstGeom prst="rect">
                <a:avLst/>
              </a:prstGeom>
              <a:blipFill rotWithShape="1">
                <a:blip r:embed="rId38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ZoneTexte 54"/>
              <p:cNvSpPr txBox="1"/>
              <p:nvPr/>
            </p:nvSpPr>
            <p:spPr>
              <a:xfrm>
                <a:off x="8131829" y="5195671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4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829" y="5195671"/>
                <a:ext cx="310601" cy="400110"/>
              </a:xfrm>
              <a:prstGeom prst="rect">
                <a:avLst/>
              </a:prstGeom>
              <a:blipFill rotWithShape="1">
                <a:blip r:embed="rId39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ZoneTexte 54"/>
              <p:cNvSpPr txBox="1"/>
              <p:nvPr/>
            </p:nvSpPr>
            <p:spPr>
              <a:xfrm>
                <a:off x="4868630" y="5203758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630" y="5203758"/>
                <a:ext cx="310601" cy="400110"/>
              </a:xfrm>
              <a:prstGeom prst="rect">
                <a:avLst/>
              </a:prstGeom>
              <a:blipFill rotWithShape="1">
                <a:blip r:embed="rId40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6" name="Group 165"/>
          <p:cNvGrpSpPr/>
          <p:nvPr/>
        </p:nvGrpSpPr>
        <p:grpSpPr>
          <a:xfrm>
            <a:off x="6587200" y="5763118"/>
            <a:ext cx="516810" cy="541244"/>
            <a:chOff x="3710863" y="1955878"/>
            <a:chExt cx="516810" cy="541244"/>
          </a:xfrm>
        </p:grpSpPr>
        <p:pic>
          <p:nvPicPr>
            <p:cNvPr id="167" name="Picture 4" descr="Afficher l'image d'orig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259" y="1955878"/>
              <a:ext cx="380414" cy="4639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863" y="2096482"/>
              <a:ext cx="400640" cy="40064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ZoneTexte 54"/>
              <p:cNvSpPr txBox="1"/>
              <p:nvPr/>
            </p:nvSpPr>
            <p:spPr>
              <a:xfrm>
                <a:off x="4867975" y="4914149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9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75" y="4914149"/>
                <a:ext cx="310601" cy="400110"/>
              </a:xfrm>
              <a:prstGeom prst="rect">
                <a:avLst/>
              </a:prstGeom>
              <a:blipFill rotWithShape="1">
                <a:blip r:embed="rId41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ZoneTexte 54"/>
              <p:cNvSpPr txBox="1"/>
              <p:nvPr/>
            </p:nvSpPr>
            <p:spPr>
              <a:xfrm>
                <a:off x="5992842" y="4914149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0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42" y="4914149"/>
                <a:ext cx="310601" cy="400110"/>
              </a:xfrm>
              <a:prstGeom prst="rect">
                <a:avLst/>
              </a:prstGeom>
              <a:blipFill rotWithShape="1">
                <a:blip r:embed="rId42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ZoneTexte 54"/>
              <p:cNvSpPr txBox="1"/>
              <p:nvPr/>
            </p:nvSpPr>
            <p:spPr>
              <a:xfrm>
                <a:off x="7096714" y="4914149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1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14" y="4914149"/>
                <a:ext cx="310601" cy="400110"/>
              </a:xfrm>
              <a:prstGeom prst="rect">
                <a:avLst/>
              </a:prstGeom>
              <a:blipFill rotWithShape="1">
                <a:blip r:embed="rId43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ZoneTexte 54"/>
              <p:cNvSpPr txBox="1"/>
              <p:nvPr/>
            </p:nvSpPr>
            <p:spPr>
              <a:xfrm>
                <a:off x="8128070" y="4914149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2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70" y="4914149"/>
                <a:ext cx="310601" cy="400110"/>
              </a:xfrm>
              <a:prstGeom prst="rect">
                <a:avLst/>
              </a:prstGeom>
              <a:blipFill rotWithShape="1">
                <a:blip r:embed="rId44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3" name="Group 172"/>
          <p:cNvGrpSpPr/>
          <p:nvPr/>
        </p:nvGrpSpPr>
        <p:grpSpPr>
          <a:xfrm>
            <a:off x="3931715" y="3664261"/>
            <a:ext cx="516810" cy="541244"/>
            <a:chOff x="3710863" y="1955878"/>
            <a:chExt cx="516810" cy="541244"/>
          </a:xfrm>
        </p:grpSpPr>
        <p:pic>
          <p:nvPicPr>
            <p:cNvPr id="174" name="Picture 4" descr="Afficher l'image d'orig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259" y="1955878"/>
              <a:ext cx="380414" cy="4639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863" y="2096482"/>
              <a:ext cx="400640" cy="40064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ZoneTexte 54"/>
              <p:cNvSpPr txBox="1"/>
              <p:nvPr/>
            </p:nvSpPr>
            <p:spPr>
              <a:xfrm>
                <a:off x="1341964" y="401406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9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964" y="4014065"/>
                <a:ext cx="310601" cy="400110"/>
              </a:xfrm>
              <a:prstGeom prst="rect">
                <a:avLst/>
              </a:prstGeom>
              <a:blipFill rotWithShape="1">
                <a:blip r:embed="rId45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ZoneTexte 54"/>
              <p:cNvSpPr txBox="1"/>
              <p:nvPr/>
            </p:nvSpPr>
            <p:spPr>
              <a:xfrm>
                <a:off x="1466655" y="401406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0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55" y="4014065"/>
                <a:ext cx="310601" cy="400110"/>
              </a:xfrm>
              <a:prstGeom prst="rect">
                <a:avLst/>
              </a:prstGeom>
              <a:blipFill rotWithShape="1">
                <a:blip r:embed="rId46"/>
                <a:stretch>
                  <a:fillRect l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ZoneTexte 54"/>
              <p:cNvSpPr txBox="1"/>
              <p:nvPr/>
            </p:nvSpPr>
            <p:spPr>
              <a:xfrm>
                <a:off x="1529585" y="401406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1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85" y="4014065"/>
                <a:ext cx="310601" cy="400110"/>
              </a:xfrm>
              <a:prstGeom prst="rect">
                <a:avLst/>
              </a:prstGeom>
              <a:blipFill rotWithShape="1">
                <a:blip r:embed="rId47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ZoneTexte 54"/>
              <p:cNvSpPr txBox="1"/>
              <p:nvPr/>
            </p:nvSpPr>
            <p:spPr>
              <a:xfrm>
                <a:off x="1601594" y="4014065"/>
                <a:ext cx="310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2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594" y="4014065"/>
                <a:ext cx="310601" cy="400110"/>
              </a:xfrm>
              <a:prstGeom prst="rect">
                <a:avLst/>
              </a:prstGeom>
              <a:blipFill rotWithShape="1">
                <a:blip r:embed="rId48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44979"/>
              </p:ext>
            </p:extLst>
          </p:nvPr>
        </p:nvGraphicFramePr>
        <p:xfrm>
          <a:off x="6713141" y="2875851"/>
          <a:ext cx="288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pSp>
        <p:nvGrpSpPr>
          <p:cNvPr id="176" name="Group 175"/>
          <p:cNvGrpSpPr/>
          <p:nvPr/>
        </p:nvGrpSpPr>
        <p:grpSpPr>
          <a:xfrm>
            <a:off x="1276480" y="3973573"/>
            <a:ext cx="516810" cy="541244"/>
            <a:chOff x="3710863" y="1955878"/>
            <a:chExt cx="516810" cy="541244"/>
          </a:xfrm>
        </p:grpSpPr>
        <p:pic>
          <p:nvPicPr>
            <p:cNvPr id="177" name="Picture 4" descr="Afficher l'image d'orig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259" y="1955878"/>
              <a:ext cx="380414" cy="4639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863" y="2096482"/>
              <a:ext cx="400640" cy="40064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ZoneTexte 54"/>
              <p:cNvSpPr txBox="1"/>
              <p:nvPr/>
            </p:nvSpPr>
            <p:spPr>
              <a:xfrm>
                <a:off x="1961710" y="4779150"/>
                <a:ext cx="675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≟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3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710" y="4779150"/>
                <a:ext cx="675075" cy="400110"/>
              </a:xfrm>
              <a:prstGeom prst="rect">
                <a:avLst/>
              </a:prstGeom>
              <a:blipFill rotWithShape="1">
                <a:blip r:embed="rId49"/>
                <a:stretch>
                  <a:fillRect l="-9009" r="-630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ZoneTexte 54"/>
              <p:cNvSpPr txBox="1"/>
              <p:nvPr/>
            </p:nvSpPr>
            <p:spPr>
              <a:xfrm>
                <a:off x="2740285" y="4779150"/>
                <a:ext cx="4878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4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285" y="4779150"/>
                <a:ext cx="487802" cy="400110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6" name="Picture 2" descr="http://images.clipartpanda.com/1-dice-clipart-yikpbxki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15" y="4871514"/>
            <a:ext cx="442818" cy="2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9" name="Table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887277"/>
              </p:ext>
            </p:extLst>
          </p:nvPr>
        </p:nvGraphicFramePr>
        <p:xfrm>
          <a:off x="2584564" y="4841108"/>
          <a:ext cx="288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/>
              </a:tblGrid>
              <a:tr h="288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ZoneTexte 54"/>
              <p:cNvSpPr txBox="1"/>
              <p:nvPr/>
            </p:nvSpPr>
            <p:spPr>
              <a:xfrm>
                <a:off x="3223363" y="4779150"/>
                <a:ext cx="621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1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63" y="4779150"/>
                <a:ext cx="621203" cy="400110"/>
              </a:xfrm>
              <a:prstGeom prst="rect">
                <a:avLst/>
              </a:prstGeom>
              <a:blipFill rotWithShape="1">
                <a:blip r:embed="rId5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Straight Arrow Connector 202"/>
          <p:cNvCxnSpPr/>
          <p:nvPr/>
        </p:nvCxnSpPr>
        <p:spPr bwMode="auto">
          <a:xfrm flipH="1">
            <a:off x="1610715" y="5195645"/>
            <a:ext cx="396000" cy="43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4" name="Straight Arrow Connector 203"/>
          <p:cNvCxnSpPr/>
          <p:nvPr/>
        </p:nvCxnSpPr>
        <p:spPr bwMode="auto">
          <a:xfrm>
            <a:off x="2130460" y="5189193"/>
            <a:ext cx="396000" cy="43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5" name="Group 204"/>
          <p:cNvGrpSpPr/>
          <p:nvPr/>
        </p:nvGrpSpPr>
        <p:grpSpPr>
          <a:xfrm>
            <a:off x="875927" y="5175009"/>
            <a:ext cx="770748" cy="370441"/>
            <a:chOff x="2681790" y="1583795"/>
            <a:chExt cx="770748" cy="370441"/>
          </a:xfrm>
        </p:grpSpPr>
        <p:sp>
          <p:nvSpPr>
            <p:cNvPr id="206" name="Oval Callout 205"/>
            <p:cNvSpPr/>
            <p:nvPr/>
          </p:nvSpPr>
          <p:spPr bwMode="auto">
            <a:xfrm>
              <a:off x="2707632" y="1583795"/>
              <a:ext cx="708301" cy="370441"/>
            </a:xfrm>
            <a:prstGeom prst="wedgeEllipseCallout">
              <a:avLst>
                <a:gd name="adj1" fmla="val 60662"/>
                <a:gd name="adj2" fmla="val 7146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681790" y="1626926"/>
              <a:ext cx="770748" cy="2700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200" b="1" i="1" dirty="0" smtClean="0">
                  <a:latin typeface="+mn-lt"/>
                  <a:cs typeface="+mn-cs"/>
                </a:rPr>
                <a:t>True</a:t>
              </a:r>
              <a:endParaRPr lang="en-US" sz="1200" b="1" i="1" dirty="0">
                <a:latin typeface="+mn-lt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44593" y="5175009"/>
            <a:ext cx="770748" cy="370441"/>
            <a:chOff x="2689124" y="5175009"/>
            <a:chExt cx="770748" cy="370441"/>
          </a:xfrm>
        </p:grpSpPr>
        <p:sp>
          <p:nvSpPr>
            <p:cNvPr id="209" name="Oval Callout 208"/>
            <p:cNvSpPr/>
            <p:nvPr/>
          </p:nvSpPr>
          <p:spPr bwMode="auto">
            <a:xfrm flipH="1">
              <a:off x="2722401" y="5175009"/>
              <a:ext cx="708301" cy="370441"/>
            </a:xfrm>
            <a:prstGeom prst="wedgeEllipseCallout">
              <a:avLst>
                <a:gd name="adj1" fmla="val 64622"/>
                <a:gd name="adj2" fmla="val 4117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689124" y="5228242"/>
              <a:ext cx="770748" cy="27003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200" b="1" i="1" dirty="0">
                  <a:latin typeface="+mn-lt"/>
                  <a:cs typeface="+mn-cs"/>
                </a:rPr>
                <a:t>F</a:t>
              </a:r>
              <a:r>
                <a:rPr lang="en-US" sz="1200" b="1" i="1" dirty="0" smtClean="0">
                  <a:latin typeface="+mn-lt"/>
                  <a:cs typeface="+mn-cs"/>
                </a:rPr>
                <a:t>alse</a:t>
              </a:r>
              <a:endParaRPr lang="en-US" sz="1200" b="1" i="1" dirty="0">
                <a:latin typeface="+mn-lt"/>
                <a:cs typeface="+mn-cs"/>
              </a:endParaRPr>
            </a:p>
          </p:txBody>
        </p:sp>
      </p:grpSp>
      <p:graphicFrame>
        <p:nvGraphicFramePr>
          <p:cNvPr id="212" name="Table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84635"/>
              </p:ext>
            </p:extLst>
          </p:nvPr>
        </p:nvGraphicFramePr>
        <p:xfrm>
          <a:off x="844480" y="5687722"/>
          <a:ext cx="43200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</a:tblGrid>
              <a:tr h="432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13" name="Rectangle 212"/>
          <p:cNvSpPr/>
          <p:nvPr/>
        </p:nvSpPr>
        <p:spPr>
          <a:xfrm>
            <a:off x="1004996" y="5633480"/>
            <a:ext cx="492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/>
              </a:rPr>
              <a:t></a:t>
            </a:r>
            <a:endParaRPr lang="en-US" sz="44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14" name="Table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1795"/>
              </p:ext>
            </p:extLst>
          </p:nvPr>
        </p:nvGraphicFramePr>
        <p:xfrm>
          <a:off x="2397898" y="5633480"/>
          <a:ext cx="432000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</a:tblGrid>
              <a:tr h="432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15" name="Rectangle 214"/>
          <p:cNvSpPr/>
          <p:nvPr/>
        </p:nvSpPr>
        <p:spPr>
          <a:xfrm>
            <a:off x="2558414" y="5579238"/>
            <a:ext cx="492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/>
              </a:rPr>
              <a:t>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6" name="Picture 215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25" y="5582575"/>
            <a:ext cx="533261" cy="533261"/>
          </a:xfrm>
          <a:prstGeom prst="rect">
            <a:avLst/>
          </a:prstGeom>
        </p:spPr>
      </p:pic>
      <p:sp>
        <p:nvSpPr>
          <p:cNvPr id="217" name="Rectangle 216"/>
          <p:cNvSpPr/>
          <p:nvPr/>
        </p:nvSpPr>
        <p:spPr>
          <a:xfrm>
            <a:off x="3719342" y="5627645"/>
            <a:ext cx="492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/>
              </a:rPr>
              <a:t>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3044267" y="5506609"/>
            <a:ext cx="492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/>
              </a:rPr>
              <a:t>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68373" y="1953995"/>
            <a:ext cx="19029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470687" y="5733601"/>
            <a:ext cx="903586" cy="493440"/>
            <a:chOff x="2681790" y="1583795"/>
            <a:chExt cx="770748" cy="370441"/>
          </a:xfrm>
        </p:grpSpPr>
        <p:sp>
          <p:nvSpPr>
            <p:cNvPr id="112" name="Oval Callout 111"/>
            <p:cNvSpPr/>
            <p:nvPr/>
          </p:nvSpPr>
          <p:spPr bwMode="auto">
            <a:xfrm>
              <a:off x="2707632" y="1583795"/>
              <a:ext cx="708301" cy="370441"/>
            </a:xfrm>
            <a:prstGeom prst="wedgeEllipseCallout">
              <a:avLst>
                <a:gd name="adj1" fmla="val -78064"/>
                <a:gd name="adj2" fmla="val -55446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81790" y="1626926"/>
              <a:ext cx="770748" cy="2700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1600" b="1" i="1" dirty="0" smtClean="0">
                  <a:solidFill>
                    <a:srgbClr val="FF0000"/>
                  </a:solidFill>
                  <a:latin typeface="+mn-lt"/>
                  <a:cs typeface="+mn-cs"/>
                </a:rPr>
                <a:t>PIR</a:t>
              </a:r>
              <a:endParaRPr lang="en-US" sz="1600" b="1" i="1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17405" y="3924055"/>
                <a:ext cx="500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+mn-cs"/>
                        </a:rPr>
                        <m:t>…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405" y="3924055"/>
                <a:ext cx="500457" cy="461665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4809 0.1777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0243 0.0895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44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19601 0.08958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446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9445 0.08958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44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209 0.0895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3351 -0.0013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16 L -0.075 0.18032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24809 0.08958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446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4653 0.08958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446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04028 0.08958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446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5642 0.08958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00139 L 0.05799 -0.0013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0833 0.17709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30226 0.12893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643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9584 0.12893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643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08941 0.13263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662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00712 0.13078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00139 L 0.15209 -0.0013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26 0.12893 L -0.09549 0.253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6227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84 0.12893 L -0.11216 0.2537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6227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49 0.13264 L -0.1309 0.2546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6088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13542 L -0.14549 0.253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590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6447E-6 L -0.0033 0.11496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737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16447E-6 L -0.00226 0.11496 " pathEditMode="relative" rAng="0" ptsTypes="AA">
                                      <p:cBhvr>
                                        <p:cTn id="29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5737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573 0.11458 " pathEditMode="relative" rAng="0" ptsTypes="AA">
                                      <p:cBhvr>
                                        <p:cTn id="29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718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125 0.11458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106" grpId="0"/>
      <p:bldP spid="106" grpId="1"/>
      <p:bldP spid="107" grpId="0"/>
      <p:bldP spid="107" grpId="1"/>
      <p:bldP spid="109" grpId="0" animBg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5" grpId="2"/>
      <p:bldP spid="126" grpId="0"/>
      <p:bldP spid="126" grpId="1"/>
      <p:bldP spid="126" grpId="2"/>
      <p:bldP spid="127" grpId="0"/>
      <p:bldP spid="127" grpId="1"/>
      <p:bldP spid="127" grpId="2"/>
      <p:bldP spid="128" grpId="0"/>
      <p:bldP spid="128" grpId="1"/>
      <p:bldP spid="128" grpId="2"/>
      <p:bldP spid="133" grpId="0"/>
      <p:bldP spid="133" grpId="1"/>
      <p:bldP spid="133" grpId="2"/>
      <p:bldP spid="134" grpId="0"/>
      <p:bldP spid="134" grpId="1"/>
      <p:bldP spid="134" grpId="2"/>
      <p:bldP spid="135" grpId="0"/>
      <p:bldP spid="135" grpId="1"/>
      <p:bldP spid="135" grpId="2"/>
      <p:bldP spid="136" grpId="0"/>
      <p:bldP spid="136" grpId="1"/>
      <p:bldP spid="136" grpId="2"/>
      <p:bldP spid="145" grpId="0"/>
      <p:bldP spid="145" grpId="1"/>
      <p:bldP spid="145" grpId="2"/>
      <p:bldP spid="145" grpId="3"/>
      <p:bldP spid="146" grpId="0"/>
      <p:bldP spid="146" grpId="1"/>
      <p:bldP spid="146" grpId="2"/>
      <p:bldP spid="146" grpId="3"/>
      <p:bldP spid="147" grpId="0"/>
      <p:bldP spid="147" grpId="1"/>
      <p:bldP spid="147" grpId="2"/>
      <p:bldP spid="147" grpId="3"/>
      <p:bldP spid="148" grpId="0"/>
      <p:bldP spid="148" grpId="1"/>
      <p:bldP spid="148" grpId="2"/>
      <p:bldP spid="148" grpId="3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4" grpId="0"/>
      <p:bldP spid="164" grpId="1"/>
      <p:bldP spid="165" grpId="0"/>
      <p:bldP spid="165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4" grpId="0"/>
      <p:bldP spid="201" grpId="0"/>
      <p:bldP spid="213" grpId="0"/>
      <p:bldP spid="215" grpId="0"/>
      <p:bldP spid="217" grpId="0"/>
      <p:bldP spid="218" grpId="0"/>
      <p:bldP spid="64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70" y="1937500"/>
            <a:ext cx="2543990" cy="165182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71" y="3868132"/>
            <a:ext cx="775982" cy="62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Verifiable Computation</a:t>
            </a:r>
            <a:endParaRPr lang="en-US" sz="2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69" y="6553200"/>
            <a:ext cx="719138" cy="1968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pic>
        <p:nvPicPr>
          <p:cNvPr id="24" name="Picture 6" descr="http://www.infowebmaster.fr/img/icones/Nuvola_apps_kcmsy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57" y="2187147"/>
            <a:ext cx="1075363" cy="10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3176845" y="2114854"/>
            <a:ext cx="324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176845" y="2879938"/>
            <a:ext cx="324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18492" y="2303875"/>
                <a:ext cx="1956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800" b="1" i="1" smtClean="0">
                          <a:ln w="1905"/>
                          <a:solidFill>
                            <a:schemeClr val="accent2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492" y="2303875"/>
                <a:ext cx="195670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28940" y="3589320"/>
                <a:ext cx="22635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Compute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en-US" sz="2000" b="1" dirty="0" smtClean="0"/>
              </a:p>
              <a:p>
                <a:pPr algn="ctr"/>
                <a:r>
                  <a:rPr lang="en-US" sz="2000" b="1" dirty="0"/>
                  <a:t>Compute</a:t>
                </a:r>
                <a:r>
                  <a:rPr lang="en-US" sz="2000" b="1" dirty="0" smtClean="0"/>
                  <a:t> Proof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𝚷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938" y="3589320"/>
                <a:ext cx="2263541" cy="707886"/>
              </a:xfrm>
              <a:prstGeom prst="rect">
                <a:avLst/>
              </a:prstGeom>
              <a:blipFill rotWithShape="1">
                <a:blip r:embed="rId9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617919" y="3659101"/>
            <a:ext cx="2357853" cy="809843"/>
            <a:chOff x="3446849" y="3833769"/>
            <a:chExt cx="2357853" cy="809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446849" y="3856516"/>
                  <a:ext cx="1666482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800" b="1" dirty="0" smtClean="0">
                      <a:solidFill>
                        <a:srgbClr val="C00000"/>
                      </a:solidFill>
                    </a:rPr>
                    <a:t>,</a:t>
                  </a:r>
                  <a:endParaRPr lang="en-US" sz="2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849" y="3856516"/>
                  <a:ext cx="1655261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0588" r="-7353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4792398" y="3833769"/>
              <a:ext cx="1012304" cy="809842"/>
              <a:chOff x="4773348" y="3738099"/>
              <a:chExt cx="1012304" cy="809842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3348" y="3738099"/>
                <a:ext cx="1012304" cy="809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030089" y="3789040"/>
                    <a:ext cx="478016" cy="4616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0" smtClean="0">
                              <a:latin typeface="Cambria Math"/>
                            </a:rPr>
                            <m:t>𝚷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089" y="3789040"/>
                    <a:ext cx="478015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1568008" y="3969060"/>
            <a:ext cx="1698847" cy="620785"/>
            <a:chOff x="439860" y="3632871"/>
            <a:chExt cx="1698847" cy="620785"/>
          </a:xfrm>
        </p:grpSpPr>
        <p:grpSp>
          <p:nvGrpSpPr>
            <p:cNvPr id="5" name="Group 4"/>
            <p:cNvGrpSpPr/>
            <p:nvPr/>
          </p:nvGrpSpPr>
          <p:grpSpPr>
            <a:xfrm>
              <a:off x="439860" y="3632871"/>
              <a:ext cx="1698847" cy="620785"/>
              <a:chOff x="560480" y="3937881"/>
              <a:chExt cx="1698847" cy="620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60480" y="3948453"/>
                    <a:ext cx="144514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/>
                      <a:t>Verify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,</m:t>
                        </m:r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480" y="3948453"/>
                    <a:ext cx="1445141" cy="4001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4219" t="-7692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15" r="18495"/>
              <a:stretch/>
            </p:blipFill>
            <p:spPr bwMode="auto">
              <a:xfrm>
                <a:off x="1751914" y="3937881"/>
                <a:ext cx="507413" cy="620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679536" y="3669815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/>
                          </a:rPr>
                          <m:t>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536" y="3669815"/>
                  <a:ext cx="40588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/>
          <p:cNvCxnSpPr/>
          <p:nvPr/>
        </p:nvCxnSpPr>
        <p:spPr bwMode="auto">
          <a:xfrm flipH="1">
            <a:off x="3176845" y="3566171"/>
            <a:ext cx="3240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3207"/>
          <a:stretch/>
        </p:blipFill>
        <p:spPr>
          <a:xfrm rot="13009571">
            <a:off x="1546625" y="2260756"/>
            <a:ext cx="343722" cy="1035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2646" y="1538790"/>
                <a:ext cx="468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46" y="1538790"/>
                <a:ext cx="468398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40555" y="2619432"/>
                <a:ext cx="4683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555" y="2619432"/>
                <a:ext cx="468398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03072"/>
              </p:ext>
            </p:extLst>
          </p:nvPr>
        </p:nvGraphicFramePr>
        <p:xfrm>
          <a:off x="206486" y="1043735"/>
          <a:ext cx="1512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Setup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87519"/>
              </p:ext>
            </p:extLst>
          </p:nvPr>
        </p:nvGraphicFramePr>
        <p:xfrm>
          <a:off x="1807945" y="1043735"/>
          <a:ext cx="255778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780"/>
              </a:tblGrid>
              <a:tr h="12486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Problem </a:t>
                      </a:r>
                      <a:r>
                        <a:rPr lang="en-US" sz="1900" b="1" baseline="0" dirty="0" smtClean="0">
                          <a:solidFill>
                            <a:schemeClr val="bg1"/>
                          </a:solidFill>
                        </a:rPr>
                        <a:t>Generation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69058"/>
              </p:ext>
            </p:extLst>
          </p:nvPr>
        </p:nvGraphicFramePr>
        <p:xfrm>
          <a:off x="206486" y="1461209"/>
          <a:ext cx="1512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Verification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95538"/>
              </p:ext>
            </p:extLst>
          </p:nvPr>
        </p:nvGraphicFramePr>
        <p:xfrm>
          <a:off x="7317305" y="1043735"/>
          <a:ext cx="1692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>
                          <a:solidFill>
                            <a:schemeClr val="bg1"/>
                          </a:solidFill>
                        </a:rPr>
                        <a:t>Computation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244800" y="5544235"/>
            <a:ext cx="8638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buClr>
                <a:srgbClr val="0099CC"/>
              </a:buClr>
              <a:buSzPct val="85000"/>
            </a:pPr>
            <a:r>
              <a:rPr lang="en-US" sz="2400" b="1" kern="0" dirty="0" smtClean="0">
                <a:solidFill>
                  <a:srgbClr val="FF0000"/>
                </a:solidFill>
                <a:latin typeface="Eurostile LT Std"/>
                <a:ea typeface="ＭＳ Ｐゴシック" charset="-128"/>
              </a:rPr>
              <a:t>R3: </a:t>
            </a:r>
            <a:r>
              <a:rPr lang="en-US" sz="2400" b="1" kern="0" dirty="0">
                <a:solidFill>
                  <a:srgbClr val="FF0000"/>
                </a:solidFill>
                <a:latin typeface="Eurostile LT Std"/>
                <a:ea typeface="ＭＳ Ｐゴシック" charset="-128"/>
              </a:rPr>
              <a:t>Public verifiability</a:t>
            </a:r>
          </a:p>
          <a:p>
            <a:pPr lvl="0" eaLnBrk="0" hangingPunct="0">
              <a:spcBef>
                <a:spcPts val="0"/>
              </a:spcBef>
              <a:buClr>
                <a:srgbClr val="0099CC"/>
              </a:buClr>
              <a:buSzPct val="85000"/>
            </a:pPr>
            <a:r>
              <a:rPr lang="en-US" b="1" kern="0" dirty="0" smtClean="0">
                <a:solidFill>
                  <a:srgbClr val="000000"/>
                </a:solidFill>
                <a:latin typeface="Eurostile LT Std"/>
                <a:ea typeface="ＭＳ Ｐゴシック" charset="-128"/>
              </a:rPr>
              <a:t>	Anyone </a:t>
            </a:r>
            <a:r>
              <a:rPr lang="en-US" b="1" kern="0" dirty="0">
                <a:solidFill>
                  <a:srgbClr val="000000"/>
                </a:solidFill>
                <a:latin typeface="Eurostile LT Std"/>
                <a:ea typeface="ＭＳ Ｐゴシック" charset="-128"/>
              </a:rPr>
              <a:t>can verify a computation result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44800" y="4865675"/>
            <a:ext cx="8805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buClr>
                <a:srgbClr val="0099CC"/>
              </a:buClr>
              <a:buSzPct val="85000"/>
            </a:pPr>
            <a:r>
              <a:rPr lang="en-US" sz="2400" b="1" kern="0" dirty="0" smtClean="0">
                <a:solidFill>
                  <a:srgbClr val="FF0000"/>
                </a:solidFill>
                <a:latin typeface="Eurostile LT Std"/>
                <a:ea typeface="ＭＳ Ｐゴシック" charset="-128"/>
              </a:rPr>
              <a:t>R2: </a:t>
            </a:r>
            <a:r>
              <a:rPr lang="en-US" sz="2400" b="1" kern="0" dirty="0">
                <a:solidFill>
                  <a:srgbClr val="FF0000"/>
                </a:solidFill>
                <a:latin typeface="Eurostile LT Std"/>
                <a:ea typeface="ＭＳ Ｐゴシック" charset="-128"/>
              </a:rPr>
              <a:t>Public </a:t>
            </a:r>
            <a:r>
              <a:rPr lang="en-US" sz="2400" b="1" kern="0" dirty="0" err="1">
                <a:solidFill>
                  <a:srgbClr val="FF0000"/>
                </a:solidFill>
                <a:latin typeface="Eurostile LT Std"/>
                <a:ea typeface="ＭＳ Ｐゴシック" charset="-128"/>
              </a:rPr>
              <a:t>delegatability</a:t>
            </a:r>
            <a:endParaRPr lang="en-US" sz="2400" b="1" kern="0" dirty="0">
              <a:solidFill>
                <a:srgbClr val="FF0000"/>
              </a:solidFill>
              <a:latin typeface="Eurostile LT Std"/>
              <a:ea typeface="ＭＳ Ｐゴシック" charset="-128"/>
            </a:endParaRPr>
          </a:p>
          <a:p>
            <a:pPr lvl="0" eaLnBrk="0" hangingPunct="0">
              <a:spcBef>
                <a:spcPts val="0"/>
              </a:spcBef>
              <a:buClr>
                <a:srgbClr val="0099CC"/>
              </a:buClr>
              <a:buSzPct val="85000"/>
            </a:pPr>
            <a:r>
              <a:rPr lang="en-US" b="1" kern="0" dirty="0" smtClean="0">
                <a:solidFill>
                  <a:srgbClr val="000000"/>
                </a:solidFill>
                <a:latin typeface="Eurostile LT Std"/>
                <a:ea typeface="ＭＳ Ｐゴシック" charset="-128"/>
              </a:rPr>
              <a:t>	Anyone </a:t>
            </a:r>
            <a:r>
              <a:rPr lang="en-US" b="1" kern="0" dirty="0">
                <a:solidFill>
                  <a:srgbClr val="000000"/>
                </a:solidFill>
                <a:latin typeface="Eurostile LT Std"/>
                <a:ea typeface="ＭＳ Ｐゴシック" charset="-128"/>
              </a:rPr>
              <a:t>can submit </a:t>
            </a:r>
            <a:r>
              <a:rPr lang="en-US" b="1" kern="0" dirty="0" smtClean="0">
                <a:solidFill>
                  <a:srgbClr val="000000"/>
                </a:solidFill>
                <a:latin typeface="Eurostile LT Std"/>
                <a:ea typeface="ＭＳ Ｐゴシック" charset="-128"/>
              </a:rPr>
              <a:t>a computation </a:t>
            </a:r>
            <a:r>
              <a:rPr lang="en-US" b="1" kern="0" dirty="0">
                <a:solidFill>
                  <a:srgbClr val="000000"/>
                </a:solidFill>
                <a:latin typeface="Eurostile LT Std"/>
                <a:ea typeface="ＭＳ Ｐゴシック" charset="-128"/>
              </a:rPr>
              <a:t>request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4800" y="4464115"/>
            <a:ext cx="79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buClr>
                <a:srgbClr val="0099CC"/>
              </a:buClr>
              <a:buSzPct val="85000"/>
            </a:pPr>
            <a:r>
              <a:rPr lang="en-US" sz="2400" b="1" kern="0" dirty="0" smtClean="0">
                <a:solidFill>
                  <a:srgbClr val="FF0000"/>
                </a:solidFill>
                <a:latin typeface="Eurostile LT Std"/>
                <a:ea typeface="ＭＳ Ｐゴシック" charset="-128"/>
              </a:rPr>
              <a:t>R1</a:t>
            </a:r>
            <a:r>
              <a:rPr lang="en-US" sz="2400" b="1" kern="0" dirty="0">
                <a:solidFill>
                  <a:srgbClr val="FF0000"/>
                </a:solidFill>
                <a:latin typeface="Eurostile LT Std"/>
                <a:ea typeface="ＭＳ Ｐゴシック" charset="-128"/>
              </a:rPr>
              <a:t>: Cost(Verify) ≪ Cost(Compute)</a:t>
            </a:r>
          </a:p>
        </p:txBody>
      </p:sp>
      <p:pic>
        <p:nvPicPr>
          <p:cNvPr id="39" name="Picture 9" descr="Business Man Blue Ico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6825" y="149378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6835" y="2258870"/>
            <a:ext cx="1080000" cy="1080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20" y="3023955"/>
            <a:ext cx="1080000" cy="1080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86935" y="4926313"/>
            <a:ext cx="2194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Eurostile LT Std"/>
                <a:cs typeface="+mn-cs"/>
              </a:rPr>
              <a:t>[</a:t>
            </a:r>
            <a:r>
              <a:rPr lang="en-US" sz="1600" i="1" dirty="0" err="1" smtClean="0">
                <a:latin typeface="Eurostile LT Std"/>
                <a:cs typeface="+mn-cs"/>
              </a:rPr>
              <a:t>Parno</a:t>
            </a:r>
            <a:r>
              <a:rPr lang="en-US" sz="1600" i="1" dirty="0" smtClean="0">
                <a:latin typeface="Eurostile LT Std"/>
                <a:cs typeface="+mn-cs"/>
              </a:rPr>
              <a:t> et al. 2012]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17919" y="5608445"/>
            <a:ext cx="2194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Eurostile LT Std"/>
                <a:cs typeface="+mn-cs"/>
              </a:rPr>
              <a:t>[</a:t>
            </a:r>
            <a:r>
              <a:rPr lang="en-US" sz="1600" i="1" dirty="0" err="1" smtClean="0">
                <a:latin typeface="Eurostile LT Std"/>
                <a:cs typeface="+mn-cs"/>
              </a:rPr>
              <a:t>Parno</a:t>
            </a:r>
            <a:r>
              <a:rPr lang="en-US" sz="1600" i="1" dirty="0" smtClean="0">
                <a:latin typeface="Eurostile LT Std"/>
                <a:cs typeface="+mn-cs"/>
              </a:rPr>
              <a:t> et al. 2012]</a:t>
            </a:r>
          </a:p>
        </p:txBody>
      </p:sp>
      <p:sp>
        <p:nvSpPr>
          <p:cNvPr id="38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7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8" grpId="0"/>
      <p:bldP spid="8" grpId="1"/>
      <p:bldP spid="42" grpId="0"/>
      <p:bldP spid="50" grpId="0"/>
      <p:bldP spid="51" grpId="0"/>
      <p:bldP spid="52" grpId="0"/>
      <p:bldP spid="36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69" y="1120816"/>
            <a:ext cx="1976914" cy="12836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Verifiability for 3 Operations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69987" y="6434287"/>
            <a:ext cx="504056" cy="33337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C67A4B-4439-41FB-9129-AF1874AE02FE}" type="slidenum">
              <a:rPr lang="fr-FR" smtClean="0">
                <a:solidFill>
                  <a:srgbClr val="808080"/>
                </a:solidFill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r>
              <a:rPr lang="fr-FR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81203"/>
              </p:ext>
            </p:extLst>
          </p:nvPr>
        </p:nvGraphicFramePr>
        <p:xfrm>
          <a:off x="636102" y="3143805"/>
          <a:ext cx="83160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000"/>
                <a:gridCol w="144000"/>
                <a:gridCol w="2628000"/>
                <a:gridCol w="144000"/>
                <a:gridCol w="27720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High-Degree</a:t>
                      </a:r>
                    </a:p>
                    <a:p>
                      <a:pPr algn="ctr"/>
                      <a:r>
                        <a:rPr lang="en-US" sz="1800" dirty="0" smtClean="0"/>
                        <a:t>Polynomial Evaluation</a:t>
                      </a:r>
                      <a:endParaRPr lang="en-US" sz="18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Large Matrix</a:t>
                      </a:r>
                    </a:p>
                    <a:p>
                      <a:pPr algn="ctr"/>
                      <a:r>
                        <a:rPr lang="en-US" sz="1800" dirty="0" smtClean="0"/>
                        <a:t>Multiplication</a:t>
                      </a:r>
                      <a:endParaRPr lang="en-US" sz="18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Conjunctive </a:t>
                      </a:r>
                    </a:p>
                    <a:p>
                      <a:pPr algn="ctr"/>
                      <a:r>
                        <a:rPr lang="en-US" sz="1800" dirty="0" smtClean="0"/>
                        <a:t>Keyword Search</a:t>
                      </a:r>
                      <a:endParaRPr lang="en-US" sz="180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77917"/>
                  </p:ext>
                </p:extLst>
              </p:nvPr>
            </p:nvGraphicFramePr>
            <p:xfrm>
              <a:off x="116505" y="3072281"/>
              <a:ext cx="382905" cy="304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905"/>
                  </a:tblGrid>
                  <a:tr h="640800"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61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6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  <a:tr h="126954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6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8050644"/>
                  </p:ext>
                </p:extLst>
              </p:nvPr>
            </p:nvGraphicFramePr>
            <p:xfrm>
              <a:off x="116505" y="3072281"/>
              <a:ext cx="382905" cy="304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2905"/>
                  </a:tblGrid>
                  <a:tr h="640800"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961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89241" b="-127848"/>
                          </a:stretch>
                        </a:blip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46575" b="-139726"/>
                          </a:stretch>
                        </a:blip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584932" b="-1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6222570"/>
                  </p:ext>
                </p:extLst>
              </p:nvPr>
            </p:nvGraphicFramePr>
            <p:xfrm>
              <a:off x="636102" y="3927013"/>
              <a:ext cx="2628000" cy="21887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000"/>
                  </a:tblGrid>
                  <a:tr h="9606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 ∈</m:t>
                                    </m:r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𝔽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𝒑</m:t>
                                        </m:r>
                                      </m:sub>
                                    </m:sSub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[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]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6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26954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6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400" b="1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 smtClean="0"/>
                            <a:t> </a:t>
                          </a:r>
                          <a:endParaRPr lang="en-US" sz="14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95908"/>
                  </p:ext>
                </p:extLst>
              </p:nvPr>
            </p:nvGraphicFramePr>
            <p:xfrm>
              <a:off x="636102" y="3927013"/>
              <a:ext cx="2628000" cy="21887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000"/>
                  </a:tblGrid>
                  <a:tr h="960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r="-232" b="-127848"/>
                          </a:stretch>
                        </a:blip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53425" r="-232" b="-139726"/>
                          </a:stretch>
                        </a:blip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91781" r="-232" b="-1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8030479"/>
                  </p:ext>
                </p:extLst>
              </p:nvPr>
            </p:nvGraphicFramePr>
            <p:xfrm>
              <a:off x="3407856" y="3927447"/>
              <a:ext cx="2628000" cy="21882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000"/>
                  </a:tblGrid>
                  <a:tr h="961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𝑴</m:t>
                              </m:r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</a:rPr>
                            <a:t>with</a:t>
                          </a:r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𝐌</m:t>
                              </m:r>
                              <m:r>
                                <a:rPr lang="en-US" sz="1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sup>
                              </m:sSubSup>
                            </m:oMath>
                          </a14:m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1" i="1" smtClean="0">
                                            <a:latin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⟙</m:t>
                                    </m:r>
                                  </m:sup>
                                </m:sSup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∈</m:t>
                                </m:r>
                                <m:sSubSup>
                                  <m:sSubSup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  <m:sup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26885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acc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1" i="1" smtClean="0">
                                            <a:latin typeface="Cambria Math"/>
                                          </a:rPr>
                                          <m:t>,…,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latin typeface="Cambria Math"/>
                                              </a:rPr>
                                              <m:t>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⟙</m:t>
                                    </m:r>
                                  </m:sup>
                                </m:sSup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𝑴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sz="1400" b="1" i="1" smtClean="0">
                                    <a:latin typeface="Cambria Math"/>
                                  </a:rPr>
                                  <m:t>∈</m:t>
                                </m:r>
                                <m:sSubSup>
                                  <m:sSubSupPr>
                                    <m:ctrlPr>
                                      <a:rPr lang="en-US" sz="1400" b="1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𝔽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  <m:sup>
                                    <m:r>
                                      <a:rPr lang="en-US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7522266"/>
                  </p:ext>
                </p:extLst>
              </p:nvPr>
            </p:nvGraphicFramePr>
            <p:xfrm>
              <a:off x="3407856" y="3927447"/>
              <a:ext cx="2628000" cy="21882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000"/>
                  </a:tblGrid>
                  <a:tr h="961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r="-232" b="-127848"/>
                          </a:stretch>
                        </a:blip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253425" r="-232" b="-139726"/>
                          </a:stretch>
                        </a:blip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t="-391781" r="-232" b="-1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3209678" y="1268760"/>
            <a:ext cx="216169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28264" y="940233"/>
                <a:ext cx="3245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264" y="940231"/>
                <a:ext cx="324522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 bwMode="auto">
          <a:xfrm>
            <a:off x="3209678" y="1844824"/>
            <a:ext cx="216169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59314" y="1482738"/>
                <a:ext cx="12624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14" y="1482737"/>
                <a:ext cx="1262422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 bwMode="auto">
          <a:xfrm flipH="1">
            <a:off x="3209678" y="2350323"/>
            <a:ext cx="216169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5724129" y="2276872"/>
            <a:ext cx="1895106" cy="468000"/>
            <a:chOff x="5425042" y="2112794"/>
            <a:chExt cx="1895106" cy="4680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5" r="18495"/>
            <a:stretch/>
          </p:blipFill>
          <p:spPr bwMode="auto">
            <a:xfrm>
              <a:off x="6924147" y="2112794"/>
              <a:ext cx="396001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425042" y="2137685"/>
                  <a:ext cx="185541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Compute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1400" b="1" i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400" b="1" dirty="0" smtClean="0"/>
                    <a:t>and    </a:t>
                  </a:r>
                  <a14:m>
                    <m:oMath xmlns:m="http://schemas.openxmlformats.org/officeDocument/2006/math">
                      <m:r>
                        <a:rPr lang="en-US" sz="1400" b="1" i="0" smtClean="0">
                          <a:latin typeface="Cambria Math"/>
                        </a:rPr>
                        <m:t>𝚷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5042" y="2137685"/>
                  <a:ext cx="1855419" cy="31507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658" t="-1961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2008895" y="2524840"/>
            <a:ext cx="1262808" cy="491163"/>
            <a:chOff x="1863539" y="2219802"/>
            <a:chExt cx="1262808" cy="491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863539" y="2219802"/>
                  <a:ext cx="1211609" cy="338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Verify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𝒙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  <m:r>
                        <a:rPr lang="en-US" sz="1400" b="1" i="1" smtClean="0">
                          <a:latin typeface="Cambria Math"/>
                        </a:rPr>
                        <m:t>𝒚</m:t>
                      </m:r>
                      <m:r>
                        <a:rPr lang="en-US" sz="1400" b="1" i="1" smtClean="0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1600" b="1" dirty="0" smtClean="0"/>
                    <a:t> </a:t>
                  </a:r>
                  <a:endParaRPr lang="en-US" sz="16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539" y="2219802"/>
                  <a:ext cx="1211609" cy="33855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l="-1515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52"/>
            <p:cNvGrpSpPr/>
            <p:nvPr/>
          </p:nvGrpSpPr>
          <p:grpSpPr>
            <a:xfrm>
              <a:off x="2730346" y="2242964"/>
              <a:ext cx="396001" cy="468000"/>
              <a:chOff x="1631294" y="3632871"/>
              <a:chExt cx="507413" cy="620785"/>
            </a:xfrm>
          </p:grpSpPr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15" r="18495"/>
              <a:stretch/>
            </p:blipFill>
            <p:spPr bwMode="auto">
              <a:xfrm>
                <a:off x="1631294" y="3632871"/>
                <a:ext cx="507413" cy="620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642921" y="3644547"/>
                    <a:ext cx="489261" cy="4490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0" smtClean="0">
                              <a:latin typeface="Cambria Math"/>
                            </a:rPr>
                            <m:t>𝚷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2921" y="3644545"/>
                    <a:ext cx="489264" cy="449080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6" name="Group 55"/>
          <p:cNvGrpSpPr/>
          <p:nvPr/>
        </p:nvGrpSpPr>
        <p:grpSpPr>
          <a:xfrm>
            <a:off x="3602866" y="2384936"/>
            <a:ext cx="1375323" cy="468000"/>
            <a:chOff x="3700733" y="2281064"/>
            <a:chExt cx="1375323" cy="46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700733" y="2300560"/>
                  <a:ext cx="12603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 </m:t>
                        </m:r>
                      </m:oMath>
                    </m:oMathPara>
                  </a14:m>
                  <a:endParaRPr 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733" y="2300560"/>
                  <a:ext cx="1260348" cy="307777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/>
            <p:cNvGrpSpPr/>
            <p:nvPr/>
          </p:nvGrpSpPr>
          <p:grpSpPr>
            <a:xfrm>
              <a:off x="4680055" y="2281064"/>
              <a:ext cx="396001" cy="468000"/>
              <a:chOff x="2882746" y="2395364"/>
              <a:chExt cx="396001" cy="468000"/>
            </a:xfrm>
          </p:grpSpPr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15" r="18495"/>
              <a:stretch/>
            </p:blipFill>
            <p:spPr bwMode="auto">
              <a:xfrm>
                <a:off x="2882746" y="2395364"/>
                <a:ext cx="396001" cy="4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891820" y="2404165"/>
                    <a:ext cx="38183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0" smtClean="0">
                              <a:latin typeface="Cambria Math"/>
                            </a:rPr>
                            <m:t>𝚷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1820" y="2404165"/>
                    <a:ext cx="381837" cy="338554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61" name="Picture 9" descr="Business Man Blue Icon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2059" y="977993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780524"/>
                  </p:ext>
                </p:extLst>
              </p:nvPr>
            </p:nvGraphicFramePr>
            <p:xfrm>
              <a:off x="6161679" y="3927447"/>
              <a:ext cx="2772000" cy="21882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2000"/>
                  </a:tblGrid>
                  <a:tr h="96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Search(.)</a:t>
                          </a: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1892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Keywords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  <m:t>𝕎</m:t>
                              </m:r>
                              <m:r>
                                <a:rPr lang="en-US" sz="1400" b="1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lit/>
                                </m:rPr>
                                <a:rPr lang="en-US" sz="1400" b="1" i="1" smtClean="0"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/>
                                </a:rPr>
                                <m:t>} </m:t>
                              </m:r>
                            </m:oMath>
                          </a14:m>
                          <a:endParaRPr lang="en-US" sz="14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35453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ID of files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 smtClean="0"/>
                            <a:t>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  <m:t>𝕎</m:t>
                              </m:r>
                              <m: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  <m:t>⊂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 smtClean="0"/>
                            <a:t> </a:t>
                          </a:r>
                          <a:endParaRPr lang="en-US" sz="14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80477"/>
                  </p:ext>
                </p:extLst>
              </p:nvPr>
            </p:nvGraphicFramePr>
            <p:xfrm>
              <a:off x="6161679" y="3927447"/>
              <a:ext cx="2772000" cy="21882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2000"/>
                  </a:tblGrid>
                  <a:tr h="96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solidFill>
                                <a:schemeClr val="tx1"/>
                              </a:solidFill>
                            </a:rPr>
                            <a:t>Search(.)</a:t>
                          </a:r>
                          <a:r>
                            <a:rPr lang="en-US" sz="1400" b="1" baseline="0" dirty="0" smtClean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endParaRPr 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9"/>
                          <a:stretch>
                            <a:fillRect l="-220" t="-253425" r="-220" b="-139726"/>
                          </a:stretch>
                        </a:blipFill>
                      </a:tcPr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algn="ctr"/>
                          <a:endParaRPr lang="en-US" sz="500" b="1" dirty="0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9"/>
                          <a:stretch>
                            <a:fillRect l="-220" t="-391781" r="-220" b="-1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4950" y="4214700"/>
            <a:ext cx="519445" cy="51944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4950" y="4214699"/>
            <a:ext cx="519445" cy="519445"/>
          </a:xfrm>
          <a:prstGeom prst="rect">
            <a:avLst/>
          </a:prstGeom>
        </p:spPr>
      </p:pic>
      <p:pic>
        <p:nvPicPr>
          <p:cNvPr id="44" name="Picture 6" descr="http://www.infowebmaster.fr/img/icones/Nuvola_apps_kcmsystem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84" y="1374247"/>
            <a:ext cx="819966" cy="83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6777245" y="1649503"/>
            <a:ext cx="475933" cy="418505"/>
            <a:chOff x="4238510" y="1573013"/>
            <a:chExt cx="652570" cy="573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238510" y="1580599"/>
                  <a:ext cx="3802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a14:m>
                  <a:r>
                    <a:rPr lang="en-US" sz="2000" b="1" dirty="0" smtClean="0"/>
                    <a:t>,</a:t>
                  </a:r>
                  <a:endParaRPr lang="en-US" sz="2000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8510" y="1580599"/>
                  <a:ext cx="380232" cy="40011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l="-6667" t="-10417" r="-60000" b="-729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86" r="33207"/>
            <a:stretch/>
          </p:blipFill>
          <p:spPr>
            <a:xfrm rot="60000">
              <a:off x="4700534" y="1573013"/>
              <a:ext cx="190546" cy="573828"/>
            </a:xfrm>
            <a:prstGeom prst="rect">
              <a:avLst/>
            </a:prstGeom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4059" y="1493785"/>
            <a:ext cx="576000" cy="576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9" y="2016540"/>
            <a:ext cx="576000" cy="576000"/>
          </a:xfrm>
          <a:prstGeom prst="rect">
            <a:avLst/>
          </a:prstGeom>
        </p:spPr>
      </p:pic>
      <p:sp>
        <p:nvSpPr>
          <p:cNvPr id="37" name="Rectangle 9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276600" y="6380626"/>
            <a:ext cx="289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Eurostile LT Std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Melek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ea typeface="ＭＳ Ｐゴシック" pitchFamily="-65" charset="-128"/>
              </a:rPr>
              <a:t>Önen</a:t>
            </a:r>
            <a:endParaRPr lang="en-US" dirty="0" smtClean="0">
              <a:solidFill>
                <a:srgbClr val="808080"/>
              </a:solidFill>
              <a:ea typeface="ＭＳ Ｐゴシック" pitchFamily="-6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SEC2, July 5</a:t>
            </a:r>
            <a:r>
              <a:rPr lang="en-US" baseline="30000" dirty="0" smtClean="0">
                <a:solidFill>
                  <a:srgbClr val="808080"/>
                </a:solidFill>
                <a:ea typeface="ＭＳ Ｐゴシック" pitchFamily="-65" charset="-128"/>
              </a:rPr>
              <a:t>th</a:t>
            </a:r>
            <a:r>
              <a:rPr lang="en-US" dirty="0" smtClean="0">
                <a:solidFill>
                  <a:srgbClr val="808080"/>
                </a:solidFill>
                <a:ea typeface="ＭＳ Ｐゴシック" pitchFamily="-65" charset="-128"/>
              </a:rPr>
              <a:t> 2016</a:t>
            </a:r>
            <a:endParaRPr lang="fr-FR" dirty="0" smtClean="0">
              <a:solidFill>
                <a:srgbClr val="808080"/>
              </a:solidFill>
              <a:ea typeface="ＭＳ Ｐゴシック" pitchFamily="-65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3460" y="6055056"/>
            <a:ext cx="219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urostile LT Std"/>
                <a:cs typeface="+mn-cs"/>
              </a:rPr>
              <a:t>[ASIACCS 2016]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48400" y="6062246"/>
            <a:ext cx="2194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urostile LT Std"/>
                <a:cs typeface="+mn-cs"/>
              </a:rPr>
              <a:t>[SPC 2015]</a:t>
            </a:r>
          </a:p>
        </p:txBody>
      </p:sp>
    </p:spTree>
    <p:extLst>
      <p:ext uri="{BB962C8B-B14F-4D97-AF65-F5344CB8AC3E}">
        <p14:creationId xmlns:p14="http://schemas.microsoft.com/office/powerpoint/2010/main" val="14779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6|0.9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8|18.1|1.2|17.1|12.5"/>
</p:tagLst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Eurostile LT Std"/>
        <a:ea typeface=""/>
        <a:cs typeface=""/>
      </a:majorFont>
      <a:minorFont>
        <a:latin typeface="Eurostile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2815</Words>
  <Application>Microsoft Office PowerPoint</Application>
  <PresentationFormat>On-screen Show (4:3)</PresentationFormat>
  <Paragraphs>540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1_Modèle par défaut</vt:lpstr>
      <vt:lpstr>Verifiability for  Cloud Storage and Computation</vt:lpstr>
      <vt:lpstr>Cloud – Outsourcing Storage and Computation</vt:lpstr>
      <vt:lpstr>     Cloud Security: Barrier to Cloud Adoption</vt:lpstr>
      <vt:lpstr>Data Retrievability in the Cloud</vt:lpstr>
      <vt:lpstr>Proofs of Retrievability: Related Work</vt:lpstr>
      <vt:lpstr>Proofs of Retrievability: StealthGuard</vt:lpstr>
      <vt:lpstr>StealthGuard: Watchdog Search</vt:lpstr>
      <vt:lpstr>Verifiable Computation</vt:lpstr>
      <vt:lpstr>Verifiability for 3 Operations</vt:lpstr>
      <vt:lpstr>Verifiable Polynomial Evaluation – Idea</vt:lpstr>
      <vt:lpstr>Verifiable Polynomial Evaluation – Details</vt:lpstr>
      <vt:lpstr>Verifiable Polynomial Evaluation – Details</vt:lpstr>
      <vt:lpstr>Verifiable Polynomial Evaluation – Details</vt:lpstr>
      <vt:lpstr>Verifiable Matrix Multiplication – Idea</vt:lpstr>
      <vt:lpstr>Conclusion</vt:lpstr>
      <vt:lpstr>THANK YOU </vt:lpstr>
      <vt:lpstr>Verifiable Matrix Multiplication – Details</vt:lpstr>
      <vt:lpstr>Verifiable Matrix Multiplication – Details</vt:lpstr>
      <vt:lpstr>Verifiable Matrix Multiplication – Details</vt:lpstr>
      <vt:lpstr>Verifiable Computation: Related Work</vt:lpstr>
      <vt:lpstr>Performance Evaluation of StealthGuard</vt:lpstr>
      <vt:lpstr>Verifiable Polynomial Evaluation – Analysis</vt:lpstr>
      <vt:lpstr>Verifiable Matrix Multiplication–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PRISM –  Privacy-Preserving Search  in MapReduce</dc:title>
  <dc:creator>Melek Onen</dc:creator>
  <cp:lastModifiedBy>Melek Önen</cp:lastModifiedBy>
  <cp:revision>187</cp:revision>
  <dcterms:created xsi:type="dcterms:W3CDTF">2006-08-16T00:00:00Z</dcterms:created>
  <dcterms:modified xsi:type="dcterms:W3CDTF">2016-07-05T04:55:07Z</dcterms:modified>
</cp:coreProperties>
</file>